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Thin"/>
      <p:regular r:id="rId42"/>
      <p:bold r:id="rId43"/>
      <p:italic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Amatic SC"/>
      <p:regular r:id="rId54"/>
      <p:bold r:id="rId55"/>
    </p:embeddedFont>
    <p:embeddedFont>
      <p:font typeface="Inconsolata"/>
      <p:regular r:id="rId56"/>
      <p:bold r:id="rId57"/>
    </p:embeddedFont>
    <p:embeddedFont>
      <p:font typeface="Roboto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regular.fntdata"/><Relationship Id="rId41" Type="http://schemas.openxmlformats.org/officeDocument/2006/relationships/slide" Target="slides/slide35.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Medium-regular.fntdata"/><Relationship Id="rId45"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oboto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AmaticSC-bold.fntdata"/><Relationship Id="rId10" Type="http://schemas.openxmlformats.org/officeDocument/2006/relationships/slide" Target="slides/slide4.xml"/><Relationship Id="rId54" Type="http://schemas.openxmlformats.org/officeDocument/2006/relationships/font" Target="fonts/AmaticSC-regular.fntdata"/><Relationship Id="rId13" Type="http://schemas.openxmlformats.org/officeDocument/2006/relationships/slide" Target="slides/slide7.xml"/><Relationship Id="rId57" Type="http://schemas.openxmlformats.org/officeDocument/2006/relationships/font" Target="fonts/Inconsolata-bold.fntdata"/><Relationship Id="rId12" Type="http://schemas.openxmlformats.org/officeDocument/2006/relationships/slide" Target="slides/slide6.xml"/><Relationship Id="rId56" Type="http://schemas.openxmlformats.org/officeDocument/2006/relationships/font" Target="fonts/Inconsolata-regular.fntdata"/><Relationship Id="rId15" Type="http://schemas.openxmlformats.org/officeDocument/2006/relationships/slide" Target="slides/slide9.xml"/><Relationship Id="rId59" Type="http://schemas.openxmlformats.org/officeDocument/2006/relationships/font" Target="fonts/RobotoLight-bold.fntdata"/><Relationship Id="rId14" Type="http://schemas.openxmlformats.org/officeDocument/2006/relationships/slide" Target="slides/slide8.xml"/><Relationship Id="rId58" Type="http://schemas.openxmlformats.org/officeDocument/2006/relationships/font" Target="fonts/Roboto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2-Stu_Cryptocurrency/Solved/Cryptocurrency.ipynb"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3-Ins_Binning/Solved/Binning.ipynb"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4-Stu_TedTalks/Solved/BinningTed.ipynb"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4-Stu_TedTalks/Solved/BinningTed.ipyn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5-Ins_Mapping/Solved/Mapping.ipynb"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6-Stu_CleaningKickstarter/Solved/KickstarterClean.ipynb"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6-Stu_CleaningKickstarter/Solved/KickstarterClean.ipynb"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7-Ins_IntroToBugfixing/Unsolved/IntroToBugfixing_Unsolved.ipynb" TargetMode="External"/><Relationship Id="rId3" Type="http://schemas.openxmlformats.org/officeDocument/2006/relationships/hyperlink" Target="https://github.com/coding-boot-camp/DataViz-Lesson-Plans/blob/master/01-Lesson-Plans/04-Pandas/3/Activities/07-Ins_IntroToBugfixing/Unsolved/Resources/flavors_of_cacao.csv"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8-Stu_BugfixingBonanza/Solved/BugfixBonanza.ipynb"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VideoGuide.md"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04-Pandas/3/Activities/01-Ins_Merging/Solved/Merging.ipynb"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750dd75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50dd75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Welcome the class to class and let them know that today will dive into a few more functions in the pandas library and learning how to deal with multiple datasets.The end of the lesson will focus far more intently on teaching everyone how to teach themselves and bug fixing.</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While this concept may sound a bit strange to the class at first, let them know that self-teaching is probably the most important skill in the programming arsenal since languages are never set in stone.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New libraries are always being developed and even core programming languages are always being updated to include new functions or syntax. As such, the master programmer must always be ready and willing to teach themselves new skills.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If students seem nervous, reassure them that self-teaching becomes much easier as time goes by. Students may have already found themselves practicing this skill without even realizing it since the best way in which to learn new techniques is to make mistakes and look up solutions online.</a:t>
            </a:r>
            <a:endParaRPr sz="1200">
              <a:solidFill>
                <a:srgbClr val="24292E"/>
              </a:solidFill>
              <a:highlight>
                <a:srgbClr val="FFFFFF"/>
              </a:highlight>
            </a:endParaRPr>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750dd75f0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750dd75f0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1.4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02-Stu_Cryptocurrency</a:t>
            </a:r>
            <a:r>
              <a:rPr lang="en">
                <a:solidFill>
                  <a:schemeClr val="dk1"/>
                </a:solidFill>
              </a:rPr>
              <a:t> within Jupyter Notebook and run through the code with the class, discussing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200">
                <a:solidFill>
                  <a:srgbClr val="24292E"/>
                </a:solidFill>
                <a:highlight>
                  <a:srgbClr val="FFFFFF"/>
                </a:highlight>
              </a:rPr>
              <a:t>Once the two DataFrames have been merged, the column headers are messed up. This is because the columns within the first DataFrame match those within the second and Pandas feels the need to differentiate them somehow. This also means the columns need to be renamed manually.</a:t>
            </a:r>
            <a:endParaRPr sz="1200">
              <a:solidFill>
                <a:srgbClr val="24292E"/>
              </a:solidFill>
              <a:highlight>
                <a:srgbClr val="FFFFFF"/>
              </a:highlight>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Alternatively, you can create custom suffixes by adding a </a:t>
            </a:r>
            <a:r>
              <a:rPr lang="en" sz="1000">
                <a:solidFill>
                  <a:srgbClr val="24292E"/>
                </a:solidFill>
                <a:highlight>
                  <a:srgbClr val="FFFFFF"/>
                </a:highlight>
                <a:latin typeface="Consolas"/>
                <a:ea typeface="Consolas"/>
                <a:cs typeface="Consolas"/>
                <a:sym typeface="Consolas"/>
              </a:rPr>
              <a:t>suffixes = (_x,_y)</a:t>
            </a:r>
            <a:r>
              <a:rPr lang="en" sz="1200">
                <a:solidFill>
                  <a:srgbClr val="24292E"/>
                </a:solidFill>
                <a:highlight>
                  <a:srgbClr val="FFFFFF"/>
                </a:highlight>
              </a:rPr>
              <a:t> argument to </a:t>
            </a:r>
            <a:r>
              <a:rPr lang="en" sz="1000">
                <a:solidFill>
                  <a:srgbClr val="24292E"/>
                </a:solidFill>
                <a:highlight>
                  <a:srgbClr val="FFFFFF"/>
                </a:highlight>
                <a:latin typeface="Consolas"/>
                <a:ea typeface="Consolas"/>
                <a:cs typeface="Consolas"/>
                <a:sym typeface="Consolas"/>
              </a:rPr>
              <a:t>pd.merge</a:t>
            </a:r>
            <a:r>
              <a:rPr lang="en" sz="1200">
                <a:solidFill>
                  <a:srgbClr val="24292E"/>
                </a:solidFill>
                <a:highlight>
                  <a:srgbClr val="FFFFFF"/>
                </a:highlight>
              </a:rPr>
              <a:t>. </a:t>
            </a:r>
            <a:r>
              <a:rPr lang="en" sz="1000">
                <a:solidFill>
                  <a:srgbClr val="24292E"/>
                </a:solidFill>
                <a:highlight>
                  <a:srgbClr val="FFFFFF"/>
                </a:highlight>
                <a:latin typeface="Consolas"/>
                <a:ea typeface="Consolas"/>
                <a:cs typeface="Consolas"/>
                <a:sym typeface="Consolas"/>
              </a:rPr>
              <a:t>_x</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_y</a:t>
            </a:r>
            <a:r>
              <a:rPr lang="en" sz="1200">
                <a:solidFill>
                  <a:srgbClr val="24292E"/>
                </a:solidFill>
                <a:highlight>
                  <a:srgbClr val="FFFFFF"/>
                </a:highlight>
              </a:rPr>
              <a:t> can be replaced with any text you wish.</a:t>
            </a:r>
            <a:endParaRPr sz="1200">
              <a:solidFill>
                <a:srgbClr val="24292E"/>
              </a:solidFill>
              <a:highlight>
                <a:srgbClr val="FFFFFF"/>
              </a:highlight>
            </a:endParaRPr>
          </a:p>
          <a:p>
            <a:pPr indent="0" lvl="0" marL="457200" rtl="0" algn="l">
              <a:lnSpc>
                <a:spcPct val="115000"/>
              </a:lnSpc>
              <a:spcBef>
                <a:spcPts val="1200"/>
              </a:spcBef>
              <a:spcAft>
                <a:spcPts val="0"/>
              </a:spcAft>
              <a:buNone/>
            </a:pPr>
            <a:r>
              <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To find the total volumes for Bitcoin and Dash, our code divides the sum of their columns by one million and then rounds the returned value to the nearest two decimal places.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values for our summary DataFrame are held within brackets because, without them, Pandas would have difficulties understanding that all of these values should be held within the same row.</a:t>
            </a:r>
            <a:endParaRPr sz="1200">
              <a:solidFill>
                <a:srgbClr val="24292E"/>
              </a:solidFill>
              <a:highlight>
                <a:srgbClr val="FFFFFF"/>
              </a:highlight>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750dd75f01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750dd75f01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a:p>
            <a:pPr indent="0" lvl="0" marL="0" rtl="0" algn="l">
              <a:lnSpc>
                <a:spcPct val="115000"/>
              </a:lnSpc>
              <a:spcBef>
                <a:spcPts val="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84998344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84998344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 everyone is a numbers person and sometimes there are so many values within a DataFrame that it becomes very difficult to comprehend what exactly is going on. For this reason, Pandas has a built-in "binning" method that allows its users to place values into groups so as to allow for more vigorous customization of datasets.</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sz="800">
              <a:solidFill>
                <a:srgbClr val="24292E"/>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849983449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849983449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03-Ins_Binning</a:t>
            </a:r>
            <a:r>
              <a:rPr lang="en" sz="1200">
                <a:solidFill>
                  <a:srgbClr val="24292E"/>
                </a:solidFill>
                <a:highlight>
                  <a:srgbClr val="FFFFFF"/>
                </a:highlight>
              </a:rPr>
              <a:t> within Jupyter Notebook and run through the code with the class, discussing it cell-by-cell.</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When using the </a:t>
            </a:r>
            <a:r>
              <a:rPr lang="en" sz="1000">
                <a:solidFill>
                  <a:srgbClr val="24292E"/>
                </a:solidFill>
                <a:highlight>
                  <a:srgbClr val="FFFFFF"/>
                </a:highlight>
                <a:latin typeface="Consolas"/>
                <a:ea typeface="Consolas"/>
                <a:cs typeface="Consolas"/>
                <a:sym typeface="Consolas"/>
              </a:rPr>
              <a:t>pd.cut()</a:t>
            </a:r>
            <a:r>
              <a:rPr lang="en" sz="1200">
                <a:solidFill>
                  <a:srgbClr val="24292E"/>
                </a:solidFill>
                <a:highlight>
                  <a:srgbClr val="FFFFFF"/>
                </a:highlight>
              </a:rPr>
              <a:t> method, three parameters must be passed in. The first is the Series that is going to be cut. The second is a list of the bins that the Series will be sliced into. The last is a list of the names/values that will be given to the bins.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important to note how, when creating the list for bins, Pandas will automatically determine the range between values. This means that, when given the list </a:t>
            </a:r>
            <a:r>
              <a:rPr lang="en" sz="1000">
                <a:solidFill>
                  <a:srgbClr val="24292E"/>
                </a:solidFill>
                <a:highlight>
                  <a:srgbClr val="FFFFFF"/>
                </a:highlight>
                <a:latin typeface="Consolas"/>
                <a:ea typeface="Consolas"/>
                <a:cs typeface="Consolas"/>
                <a:sym typeface="Consolas"/>
              </a:rPr>
              <a:t>[0, 59, 69, 79, 89, 100]</a:t>
            </a:r>
            <a:r>
              <a:rPr lang="en" sz="1200">
                <a:solidFill>
                  <a:srgbClr val="24292E"/>
                </a:solidFill>
                <a:highlight>
                  <a:srgbClr val="FFFFFF"/>
                </a:highlight>
              </a:rPr>
              <a:t>, Pandas will create bins with ranges between those values in the list.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labels for the </a:t>
            </a:r>
            <a:r>
              <a:rPr lang="en" sz="1000">
                <a:solidFill>
                  <a:srgbClr val="24292E"/>
                </a:solidFill>
                <a:highlight>
                  <a:srgbClr val="FFFFFF"/>
                </a:highlight>
                <a:latin typeface="Consolas"/>
                <a:ea typeface="Consolas"/>
                <a:cs typeface="Consolas"/>
                <a:sym typeface="Consolas"/>
              </a:rPr>
              <a:t>pd.cut()</a:t>
            </a:r>
            <a:r>
              <a:rPr lang="en" sz="1200">
                <a:solidFill>
                  <a:srgbClr val="24292E"/>
                </a:solidFill>
                <a:highlight>
                  <a:srgbClr val="FFFFFF"/>
                </a:highlight>
              </a:rPr>
              <a:t> method must have an equal length to the number of bins. If there are too many or too few, an error will be returned.</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49983449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49983449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What makes binning so powerful is that, after creating and applying these bins, the DataFrame can be grouped according to those values and thus a higher-level analysis can be conducted.</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750dd75f01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750dd75f01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2.2</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class will now put their binning skills to the test by creating bins for TED Talks based upon their viewership. After creating the bins, they will then group the DataFrame based upon those bins and perform some analysis on them.</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the solved version of </a:t>
            </a:r>
            <a:r>
              <a:rPr lang="en" sz="1200">
                <a:solidFill>
                  <a:srgbClr val="0366D6"/>
                </a:solidFill>
                <a:uFill>
                  <a:noFill/>
                </a:uFill>
                <a:hlinkClick r:id="rId2">
                  <a:extLst>
                    <a:ext uri="{A12FA001-AC4F-418D-AE19-62706E023703}">
                      <ahyp:hlinkClr val="tx"/>
                    </a:ext>
                  </a:extLst>
                </a:hlinkClick>
              </a:rPr>
              <a:t>04-Stu_TedTalks</a:t>
            </a:r>
            <a:r>
              <a:rPr lang="en" sz="1200">
                <a:solidFill>
                  <a:srgbClr val="24292E"/>
                </a:solidFill>
              </a:rPr>
              <a:t> within Jupyter Notebook in order to show students what the final version of their application should look like.</a:t>
            </a:r>
            <a:endParaRPr sz="1200">
              <a:solidFill>
                <a:srgbClr val="24292E"/>
              </a:solidFill>
            </a:endParaRPr>
          </a:p>
          <a:p>
            <a:pPr indent="0" lvl="0" marL="457200" rtl="0" algn="l">
              <a:lnSpc>
                <a:spcPct val="115000"/>
              </a:lnSpc>
              <a:spcBef>
                <a:spcPts val="1200"/>
              </a:spcBef>
              <a:spcAft>
                <a:spcPts val="1200"/>
              </a:spcAft>
              <a:buNone/>
            </a:pPr>
            <a:r>
              <a:t/>
            </a:r>
            <a:endParaRPr b="1" sz="1200">
              <a:solidFill>
                <a:srgbClr val="FF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750dd75f01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750dd75f01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2.2</a:t>
            </a:r>
            <a:r>
              <a:rPr b="1" lang="en">
                <a:solidFill>
                  <a:schemeClr val="dk1"/>
                </a:solidFill>
              </a:rPr>
              <a:t> </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750dd75f01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750dd75f01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2.3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0" lvl="0" marL="0" rtl="0" algn="l">
              <a:lnSpc>
                <a:spcPct val="115000"/>
              </a:lnSpc>
              <a:spcBef>
                <a:spcPts val="1200"/>
              </a:spcBef>
              <a:spcAft>
                <a:spcPts val="0"/>
              </a:spcAft>
              <a:buNone/>
            </a:pPr>
            <a:r>
              <a:rPr lang="en">
                <a:solidFill>
                  <a:schemeClr val="dk1"/>
                </a:solidFill>
              </a:rPr>
              <a:t>Open up </a:t>
            </a:r>
            <a:r>
              <a:rPr lang="en">
                <a:solidFill>
                  <a:srgbClr val="0366D6"/>
                </a:solidFill>
                <a:uFill>
                  <a:noFill/>
                </a:uFill>
                <a:hlinkClick r:id="rId2">
                  <a:extLst>
                    <a:ext uri="{A12FA001-AC4F-418D-AE19-62706E023703}">
                      <ahyp:hlinkClr val="tx"/>
                    </a:ext>
                  </a:extLst>
                </a:hlinkClick>
              </a:rPr>
              <a:t>04-Stu_TedTalks</a:t>
            </a:r>
            <a:r>
              <a:rPr lang="en">
                <a:solidFill>
                  <a:schemeClr val="dk1"/>
                </a:solidFill>
              </a:rPr>
              <a:t> within Jupyter Notebook and run through the code with the class, discussing it cell-by-cell.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200">
                <a:solidFill>
                  <a:srgbClr val="24292E"/>
                </a:solidFill>
                <a:highlight>
                  <a:srgbClr val="FFFFFF"/>
                </a:highlight>
              </a:rPr>
              <a:t>Since the values contained within the "views" column are so widespread, there are several ways in which to split up the data that would be acceptable. This particular code uses a variable scale that attempts to look at every 200k view difference until reaching the millions, at which point it switches to look at every 1mil difference.</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The bins are added into the DataFrame by simply placing them within a new column. The DataFrame is then grouped on this new column in order to perform all of the Data Functions.</a:t>
            </a:r>
            <a:endParaRPr sz="1200">
              <a:solidFill>
                <a:srgbClr val="24292E"/>
              </a:solidFill>
              <a:highlight>
                <a:srgbClr val="FFFFFF"/>
              </a:highlight>
            </a:endParaRPr>
          </a:p>
          <a:p>
            <a:pPr indent="0" lvl="0" marL="457200" rtl="0" algn="l">
              <a:lnSpc>
                <a:spcPct val="115000"/>
              </a:lnSpc>
              <a:spcBef>
                <a:spcPts val="24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750dd75f01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750dd75f01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a:t>
            </a:r>
            <a:r>
              <a:rPr b="1" lang="en"/>
              <a:t>.1</a:t>
            </a:r>
            <a:endParaRPr b="1"/>
          </a:p>
          <a:p>
            <a:pPr indent="0" lvl="0" marL="0" rtl="0" algn="l">
              <a:spcBef>
                <a:spcPts val="0"/>
              </a:spcBef>
              <a:spcAft>
                <a:spcPts val="0"/>
              </a:spcAft>
              <a:buNone/>
            </a:pPr>
            <a:r>
              <a:t/>
            </a:r>
            <a:endParaRPr b="1"/>
          </a:p>
          <a:p>
            <a:pPr indent="0" lvl="0" marL="0" rtl="0" algn="l">
              <a:lnSpc>
                <a:spcPct val="115000"/>
              </a:lnSpc>
              <a:spcBef>
                <a:spcPts val="300"/>
              </a:spcBef>
              <a:spcAft>
                <a:spcPts val="120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849983449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849983449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rgbClr val="24292E"/>
                </a:solidFill>
                <a:highlight>
                  <a:srgbClr val="FFFFFF"/>
                </a:highlight>
              </a:rPr>
              <a:t>Note: background slide from ‘data-03-3-python-deeper-dive’ slide 6, and Einstein from ‘SQLAlchemy Daya 3’ slide 8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1"/>
                </a:solidFill>
              </a:rPr>
              <a:t>3</a:t>
            </a:r>
            <a:r>
              <a:rPr b="1" lang="en">
                <a:solidFill>
                  <a:schemeClr val="dk1"/>
                </a:solidFill>
              </a:rPr>
              <a:t>.1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800">
              <a:solidFill>
                <a:srgbClr val="24292E"/>
              </a:solidFill>
              <a:highlight>
                <a:srgbClr val="FFFFFF"/>
              </a:highlight>
            </a:endParaRPr>
          </a:p>
          <a:p>
            <a:pPr indent="-298450" lvl="0" marL="457200" rtl="0" algn="l">
              <a:spcBef>
                <a:spcPts val="0"/>
              </a:spcBef>
              <a:spcAft>
                <a:spcPts val="0"/>
              </a:spcAft>
              <a:buClr>
                <a:srgbClr val="24292E"/>
              </a:buClr>
              <a:buSzPts val="1100"/>
              <a:buChar char="●"/>
            </a:pPr>
            <a:r>
              <a:rPr lang="en" sz="1200">
                <a:solidFill>
                  <a:srgbClr val="24292E"/>
                </a:solidFill>
                <a:highlight>
                  <a:srgbClr val="FFFFFF"/>
                </a:highlight>
              </a:rPr>
              <a:t>Students may recall how Excel's number formats allows its users to change the styling of columns without much effort. Pandas also includes this functionality through its </a:t>
            </a:r>
            <a:r>
              <a:rPr lang="en" sz="1000">
                <a:solidFill>
                  <a:srgbClr val="24292E"/>
                </a:solidFill>
                <a:latin typeface="Consolas"/>
                <a:ea typeface="Consolas"/>
                <a:cs typeface="Consolas"/>
                <a:sym typeface="Consolas"/>
              </a:rPr>
              <a:t>df.map()</a:t>
            </a:r>
            <a:r>
              <a:rPr lang="en" sz="1200">
                <a:solidFill>
                  <a:srgbClr val="24292E"/>
                </a:solidFill>
                <a:highlight>
                  <a:srgbClr val="FFFFFF"/>
                </a:highlight>
              </a:rPr>
              <a:t> method, thus allowing users to style columns wholesale.</a:t>
            </a:r>
            <a:endParaRPr b="1" sz="800">
              <a:solidFill>
                <a:srgbClr val="24292E"/>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750dd75f0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750dd75f0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849983449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849983449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rgbClr val="FFFFFF"/>
                </a:highlight>
              </a:rPr>
              <a:t>Open up </a:t>
            </a:r>
            <a:r>
              <a:rPr lang="en" sz="1200">
                <a:solidFill>
                  <a:srgbClr val="0366D6"/>
                </a:solidFill>
                <a:highlight>
                  <a:srgbClr val="FFFFFF"/>
                </a:highlight>
                <a:uFill>
                  <a:noFill/>
                </a:uFill>
                <a:hlinkClick r:id="rId2">
                  <a:extLst>
                    <a:ext uri="{A12FA001-AC4F-418D-AE19-62706E023703}">
                      <ahyp:hlinkClr val="tx"/>
                    </a:ext>
                  </a:extLst>
                </a:hlinkClick>
              </a:rPr>
              <a:t>05-Ins_Mapping</a:t>
            </a:r>
            <a:r>
              <a:rPr lang="en" sz="1200">
                <a:solidFill>
                  <a:srgbClr val="24292E"/>
                </a:solidFill>
                <a:highlight>
                  <a:srgbClr val="FFFFFF"/>
                </a:highlight>
              </a:rPr>
              <a:t> within Jupyter Notebook and run through the code with the class, discussing it cell-by-cell.</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df[&lt;COLUMN&gt;].map(&lt;FORMAT STRING&gt;.format)</a:t>
            </a:r>
            <a:r>
              <a:rPr lang="en" sz="1200">
                <a:solidFill>
                  <a:srgbClr val="24292E"/>
                </a:solidFill>
                <a:highlight>
                  <a:srgbClr val="FFFFFF"/>
                </a:highlight>
              </a:rPr>
              <a:t> is the method by which users can modify the styling of an entire column.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formatting syntax used for mapping is, in a word, confusing. It uses strings containing curly brackets in order to determine how to style columns and this can make it rather difficult to understand at first glance.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 somewhat easy way to understand mapping strings is that it is almost akin to concatenating strings. Whatever is outside of the curly brackets is added before/after the initial value which is modified by whatever is contained within the curly brackets.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So, to convert values into a typical dollar format, one would use </a:t>
            </a:r>
            <a:r>
              <a:rPr lang="en" sz="1000">
                <a:solidFill>
                  <a:srgbClr val="24292E"/>
                </a:solidFill>
                <a:highlight>
                  <a:srgbClr val="FFFFFF"/>
                </a:highlight>
                <a:latin typeface="Consolas"/>
                <a:ea typeface="Consolas"/>
                <a:cs typeface="Consolas"/>
                <a:sym typeface="Consolas"/>
              </a:rPr>
              <a:t>"${:.2f}"</a:t>
            </a:r>
            <a:r>
              <a:rPr lang="en" sz="1200">
                <a:solidFill>
                  <a:srgbClr val="24292E"/>
                </a:solidFill>
                <a:highlight>
                  <a:srgbClr val="FFFFFF"/>
                </a:highlight>
              </a:rPr>
              <a:t>. This places a dollar sign before the value which has been rounded to two decimal points.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Using </a:t>
            </a:r>
            <a:r>
              <a:rPr lang="en" sz="1000">
                <a:solidFill>
                  <a:srgbClr val="24292E"/>
                </a:solidFill>
                <a:highlight>
                  <a:srgbClr val="FFFFFF"/>
                </a:highlight>
                <a:latin typeface="Consolas"/>
                <a:ea typeface="Consolas"/>
                <a:cs typeface="Consolas"/>
                <a:sym typeface="Consolas"/>
              </a:rPr>
              <a:t>"{:,}"</a:t>
            </a:r>
            <a:r>
              <a:rPr lang="en" sz="1200">
                <a:solidFill>
                  <a:srgbClr val="24292E"/>
                </a:solidFill>
                <a:highlight>
                  <a:srgbClr val="FFFFFF"/>
                </a:highlight>
              </a:rPr>
              <a:t> will split a number up so that it uses comma notation. For example: the value </a:t>
            </a:r>
            <a:r>
              <a:rPr lang="en" sz="1000">
                <a:solidFill>
                  <a:srgbClr val="24292E"/>
                </a:solidFill>
                <a:highlight>
                  <a:srgbClr val="FFFFFF"/>
                </a:highlight>
                <a:latin typeface="Consolas"/>
                <a:ea typeface="Consolas"/>
                <a:cs typeface="Consolas"/>
                <a:sym typeface="Consolas"/>
              </a:rPr>
              <a:t>2000</a:t>
            </a:r>
            <a:r>
              <a:rPr lang="en" sz="1200">
                <a:solidFill>
                  <a:srgbClr val="24292E"/>
                </a:solidFill>
                <a:highlight>
                  <a:srgbClr val="FFFFFF"/>
                </a:highlight>
              </a:rPr>
              <a:t> would become </a:t>
            </a:r>
            <a:r>
              <a:rPr lang="en" sz="1000">
                <a:solidFill>
                  <a:srgbClr val="24292E"/>
                </a:solidFill>
                <a:highlight>
                  <a:srgbClr val="FFFFFF"/>
                </a:highlight>
                <a:latin typeface="Consolas"/>
                <a:ea typeface="Consolas"/>
                <a:cs typeface="Consolas"/>
                <a:sym typeface="Consolas"/>
              </a:rPr>
              <a:t>2,000</a:t>
            </a:r>
            <a:r>
              <a:rPr lang="en" sz="1200">
                <a:solidFill>
                  <a:srgbClr val="24292E"/>
                </a:solidFill>
                <a:highlight>
                  <a:srgbClr val="FFFFFF"/>
                </a:highlight>
              </a:rPr>
              <a:t> using this format string.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849983449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849983449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Format mapping only really works once and will return errors if the same code is run multiple times without restarting the kernel. Because of this, formatting is usually applied near the end of an application.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Format mapping also can change the datatype of a column. As such, all calculations should be handled before modifying the formatting.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8461590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8461590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457200" rtl="0" algn="l">
              <a:lnSpc>
                <a:spcPct val="115000"/>
              </a:lnSpc>
              <a:spcBef>
                <a:spcPts val="300"/>
              </a:spcBef>
              <a:spcAft>
                <a:spcPts val="0"/>
              </a:spcAft>
              <a:buNone/>
            </a:pPr>
            <a:r>
              <a:t/>
            </a:r>
            <a:endParaRPr b="1" sz="1200">
              <a:solidFill>
                <a:srgbClr val="FF0000"/>
              </a:solidFill>
            </a:endParaRPr>
          </a:p>
          <a:p>
            <a:pPr indent="0" lvl="0" marL="914400" rtl="0" algn="l">
              <a:lnSpc>
                <a:spcPct val="115000"/>
              </a:lnSpc>
              <a:spcBef>
                <a:spcPts val="1200"/>
              </a:spcBef>
              <a:spcAft>
                <a:spcPts val="1200"/>
              </a:spcAft>
              <a:buNone/>
            </a:pPr>
            <a:r>
              <a:t/>
            </a:r>
            <a:endParaRPr b="1" sz="1200">
              <a:solidFill>
                <a:srgbClr val="FF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84615902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84615902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3.2</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FF0000"/>
              </a:solidFill>
            </a:endParaRPr>
          </a:p>
          <a:p>
            <a:pPr indent="-304800" lvl="0" marL="457200" rtl="0" algn="l">
              <a:lnSpc>
                <a:spcPct val="115000"/>
              </a:lnSpc>
              <a:spcBef>
                <a:spcPts val="300"/>
              </a:spcBef>
              <a:spcAft>
                <a:spcPts val="0"/>
              </a:spcAft>
              <a:buClr>
                <a:schemeClr val="dk1"/>
              </a:buClr>
              <a:buSzPts val="1200"/>
              <a:buChar char="●"/>
            </a:pPr>
            <a:r>
              <a:rPr lang="en" sz="1200">
                <a:solidFill>
                  <a:srgbClr val="24292E"/>
                </a:solidFill>
                <a:highlight>
                  <a:srgbClr val="FFFFFF"/>
                </a:highlight>
              </a:rPr>
              <a:t>Open up the solved version of </a:t>
            </a:r>
            <a:r>
              <a:rPr lang="en" sz="1200">
                <a:solidFill>
                  <a:srgbClr val="0366D6"/>
                </a:solidFill>
                <a:highlight>
                  <a:srgbClr val="FFFFFF"/>
                </a:highlight>
                <a:uFill>
                  <a:noFill/>
                </a:uFill>
                <a:hlinkClick r:id="rId2">
                  <a:extLst>
                    <a:ext uri="{A12FA001-AC4F-418D-AE19-62706E023703}">
                      <ahyp:hlinkClr val="tx"/>
                    </a:ext>
                  </a:extLst>
                </a:hlinkClick>
              </a:rPr>
              <a:t>06-Stu_CleaningKickstarter</a:t>
            </a:r>
            <a:r>
              <a:rPr lang="en" sz="1200">
                <a:solidFill>
                  <a:srgbClr val="24292E"/>
                </a:solidFill>
                <a:highlight>
                  <a:srgbClr val="FFFFFF"/>
                </a:highlight>
              </a:rPr>
              <a:t> within Jupyter Notebook in order to show students what the final version of their application should look like.</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FF0000"/>
              </a:solidFill>
              <a:highlight>
                <a:srgbClr val="FFFFFF"/>
              </a:highlight>
            </a:endParaRPr>
          </a:p>
          <a:p>
            <a:pPr indent="0" lvl="0" marL="0" rtl="0" algn="l">
              <a:spcBef>
                <a:spcPts val="120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84615902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84615902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3.3</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450">
                <a:solidFill>
                  <a:srgbClr val="24292E"/>
                </a:solidFill>
              </a:rPr>
              <a:t>⏰</a:t>
            </a:r>
            <a:r>
              <a:rPr lang="en" sz="1200">
                <a:solidFill>
                  <a:srgbClr val="24292E"/>
                </a:solidFill>
              </a:rPr>
              <a:t>3-Hour Adjustment: This review activity is now an Everyone Do.</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30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06-Stu_CleaningKickstarter</a:t>
            </a:r>
            <a:r>
              <a:rPr lang="en" sz="1200">
                <a:solidFill>
                  <a:srgbClr val="24292E"/>
                </a:solidFill>
              </a:rPr>
              <a:t> within Jupyter Notebook and run through the code with the class, discussing it cell-by-cell.</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84615902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84615902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Leave slide running during the break!</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i="1" lang="en" sz="1000">
                <a:solidFill>
                  <a:srgbClr val="FF0000"/>
                </a:solidFill>
                <a:latin typeface="Roboto"/>
                <a:ea typeface="Roboto"/>
                <a:cs typeface="Roboto"/>
                <a:sym typeface="Roboto"/>
              </a:rPr>
              <a:t>NOTE : In case needed due to the hour adjustment, fast forward the video timer and start the countdown  at 25 minutes! </a:t>
            </a:r>
            <a:r>
              <a:rPr i="1" lang="en" sz="1000">
                <a:solidFill>
                  <a:schemeClr val="dk1"/>
                </a:solidFill>
                <a:latin typeface="Roboto"/>
                <a:ea typeface="Roboto"/>
                <a:cs typeface="Roboto"/>
                <a:sym typeface="Roboto"/>
              </a:rPr>
              <a:t>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846159022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846159022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lnSpc>
                <a:spcPct val="115000"/>
              </a:lnSpc>
              <a:spcBef>
                <a:spcPts val="300"/>
              </a:spcBef>
              <a:spcAft>
                <a:spcPts val="120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49983449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49983449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07-Ins_IntroToBugfixing</a:t>
            </a:r>
            <a:r>
              <a:rPr lang="en" sz="1200">
                <a:solidFill>
                  <a:srgbClr val="24292E"/>
                </a:solidFill>
                <a:highlight>
                  <a:schemeClr val="lt1"/>
                </a:highlight>
              </a:rPr>
              <a:t> within Jupyter Notebook and slack the code out to the class as well. Make certain to send </a:t>
            </a:r>
            <a:r>
              <a:rPr lang="en" sz="1200">
                <a:solidFill>
                  <a:srgbClr val="0366D6"/>
                </a:solidFill>
                <a:highlight>
                  <a:schemeClr val="lt1"/>
                </a:highlight>
                <a:uFill>
                  <a:noFill/>
                </a:uFill>
                <a:hlinkClick r:id="rId3">
                  <a:extLst>
                    <a:ext uri="{A12FA001-AC4F-418D-AE19-62706E023703}">
                      <ahyp:hlinkClr val="tx"/>
                    </a:ext>
                  </a:extLst>
                </a:hlinkClick>
              </a:rPr>
              <a:t>flavors_of_cacao.csv</a:t>
            </a:r>
            <a:r>
              <a:rPr lang="en" sz="1200">
                <a:solidFill>
                  <a:srgbClr val="24292E"/>
                </a:solidFill>
                <a:highlight>
                  <a:schemeClr val="lt1"/>
                </a:highlight>
              </a:rPr>
              <a:t> out to the class as well.</a:t>
            </a:r>
            <a:endParaRPr sz="1200">
              <a:solidFill>
                <a:srgbClr val="24292E"/>
              </a:solidFill>
              <a:highlight>
                <a:schemeClr val="lt1"/>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chemeClr val="lt1"/>
                </a:highlight>
              </a:rPr>
              <a:t>Point out to the class how, within the third block of code, an error is being returned as the application attempts to collect the average value within the "Cocoa Percent" column.</a:t>
            </a:r>
            <a:endParaRPr sz="1200">
              <a:solidFill>
                <a:srgbClr val="24292E"/>
              </a:solidFill>
              <a:highlight>
                <a:schemeClr val="lt1"/>
              </a:highlight>
            </a:endParaRPr>
          </a:p>
          <a:p>
            <a:pPr indent="0" lvl="0" marL="457200" rtl="0" algn="l">
              <a:lnSpc>
                <a:spcPct val="115000"/>
              </a:lnSpc>
              <a:spcBef>
                <a:spcPts val="0"/>
              </a:spcBef>
              <a:spcAft>
                <a:spcPts val="0"/>
              </a:spcAft>
              <a:buNone/>
            </a:pPr>
            <a:r>
              <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Many within the class likely already know what the bug within this block of code is - the values within the column are strings and it is not possible to collect the mean of a string - but tell them to hold off on pointing this out for now.</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849983449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849983449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sz="1200">
                <a:solidFill>
                  <a:srgbClr val="24292E"/>
                </a:solidFill>
                <a:highlight>
                  <a:srgbClr val="FFFFFF"/>
                </a:highlight>
              </a:rPr>
              <a:t>The first step in fixing a bug is to keep calm.</a:t>
            </a:r>
            <a:endParaRPr b="1"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Bugs happen all the time and they are rarely the end of the world. In fact, most bugs that programmers run across are simple enough to solve so long as they know how and where to look for the solution.</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b="1"/>
          </a:p>
          <a:p>
            <a:pPr indent="0" lvl="0" marL="0" rtl="0" algn="l">
              <a:spcBef>
                <a:spcPts val="120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849983449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849983449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 sz="1200">
                <a:solidFill>
                  <a:srgbClr val="24292E"/>
                </a:solidFill>
                <a:highlight>
                  <a:srgbClr val="FFFFFF"/>
                </a:highlight>
              </a:rPr>
              <a:t>The second step to bugfixing an application is to figure out what the bug is and where it is located.</a:t>
            </a:r>
            <a:endParaRPr b="1"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Since the class is using Jupyter Notebook at this point in time, it is quite easy to find the erroneous block of code since the error will always be returned in the space beneath the erroneous cell.</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Unfortunately Pandas is not known for returning clearly understandable error text. In fact, it often returns large blocks of text that is complex and confusing to those who do not know the library's underlying code. Looking for the line following </a:t>
            </a:r>
            <a:r>
              <a:rPr lang="en" sz="1000">
                <a:solidFill>
                  <a:srgbClr val="24292E"/>
                </a:solidFill>
                <a:highlight>
                  <a:srgbClr val="FFFFFF"/>
                </a:highlight>
                <a:latin typeface="Consolas"/>
                <a:ea typeface="Consolas"/>
                <a:cs typeface="Consolas"/>
                <a:sym typeface="Consolas"/>
              </a:rPr>
              <a:t>KeyError:</a:t>
            </a:r>
            <a:r>
              <a:rPr lang="en" sz="1200">
                <a:solidFill>
                  <a:srgbClr val="24292E"/>
                </a:solidFill>
                <a:highlight>
                  <a:srgbClr val="FFFFFF"/>
                </a:highlight>
              </a:rPr>
              <a:t> is generally a good starting point.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For example, the text following </a:t>
            </a:r>
            <a:r>
              <a:rPr lang="en" sz="1000">
                <a:solidFill>
                  <a:srgbClr val="24292E"/>
                </a:solidFill>
                <a:highlight>
                  <a:srgbClr val="FFFFFF"/>
                </a:highlight>
                <a:latin typeface="Consolas"/>
                <a:ea typeface="Consolas"/>
                <a:cs typeface="Consolas"/>
                <a:sym typeface="Consolas"/>
              </a:rPr>
              <a:t>TypeError:</a:t>
            </a:r>
            <a:r>
              <a:rPr lang="en" sz="1200">
                <a:solidFill>
                  <a:srgbClr val="24292E"/>
                </a:solidFill>
                <a:highlight>
                  <a:srgbClr val="FFFFFF"/>
                </a:highlight>
              </a:rPr>
              <a:t> within the current code lets the programmer know that Pandas cannot convert the string values in the "Cocoa Percent" column to floats.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If the error text is not entirely clear, it is oftentimes helpful to print out variables/columns to the console in order to uncover where the bug is. For example, printing out the "Cocoa Percent" series lets the programmer know that the </a:t>
            </a:r>
            <a:r>
              <a:rPr lang="en" sz="1000">
                <a:solidFill>
                  <a:srgbClr val="24292E"/>
                </a:solidFill>
                <a:highlight>
                  <a:srgbClr val="FFFFFF"/>
                </a:highlight>
                <a:latin typeface="Consolas"/>
                <a:ea typeface="Consolas"/>
                <a:cs typeface="Consolas"/>
                <a:sym typeface="Consolas"/>
              </a:rPr>
              <a:t>dtype</a:t>
            </a:r>
            <a:r>
              <a:rPr lang="en" sz="1200">
                <a:solidFill>
                  <a:srgbClr val="24292E"/>
                </a:solidFill>
                <a:highlight>
                  <a:srgbClr val="FFFFFF"/>
                </a:highlight>
              </a:rPr>
              <a:t> of this series is an object and not a float.</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b="1"/>
          </a:p>
          <a:p>
            <a:pPr indent="0" lvl="0" marL="0" rtl="0" algn="l">
              <a:spcBef>
                <a:spcPts val="120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750dd75f01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750dd75f01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300"/>
              </a:spcBef>
              <a:spcAft>
                <a:spcPts val="0"/>
              </a:spcAft>
              <a:buNone/>
            </a:pPr>
            <a:r>
              <a:rPr b="1" lang="en">
                <a:solidFill>
                  <a:schemeClr val="dk1"/>
                </a:solidFill>
              </a:rPr>
              <a:t>1.2</a:t>
            </a:r>
            <a:endParaRPr b="1">
              <a:solidFill>
                <a:schemeClr val="dk1"/>
              </a:solidFill>
            </a:endParaRPr>
          </a:p>
          <a:p>
            <a:pPr indent="0" lvl="0" marL="914400" rtl="0" algn="l">
              <a:lnSpc>
                <a:spcPct val="115000"/>
              </a:lnSpc>
              <a:spcBef>
                <a:spcPts val="300"/>
              </a:spcBef>
              <a:spcAft>
                <a:spcPts val="0"/>
              </a:spcAft>
              <a:buNone/>
            </a:pPr>
            <a:br>
              <a:rPr b="1" lang="en" sz="1200">
                <a:solidFill>
                  <a:srgbClr val="FF0000"/>
                </a:solidFill>
                <a:highlight>
                  <a:srgbClr val="FFFFFF"/>
                </a:highlight>
              </a:rPr>
            </a:br>
            <a:endParaRPr b="1" sz="1200">
              <a:solidFill>
                <a:srgbClr val="FF0000"/>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849983449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849983449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4.1</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 sz="1200">
                <a:solidFill>
                  <a:srgbClr val="24292E"/>
                </a:solidFill>
                <a:highlight>
                  <a:srgbClr val="FFFFFF"/>
                </a:highlight>
              </a:rPr>
              <a:t>The third step is to look up the error online and search for solutions that other programmers have uncovered.</a:t>
            </a:r>
            <a:endParaRPr b="1"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 key part to this step is coming up with an accurate way to describe the bug. This may take multiple tries and is a skill that will develop over time.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Google is the programmer's best friend as typing in a description of the bug being faced will often bring up links to some possible solutions. If not, simply change the search up a little bit until a solution is discovered.</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This particular problem requires the code to drop the percentages within the "Cocoa Percent" column, so the search should be a bit more specific.</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The first link takes the class to a StackOverflow question which asks how to drop percentages and convert a column to floats. This provides an answer to the bug.</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Feel free to copy and paste the solution and then modify it within Jupyter Notebook. Let the class know that copying and pasting from StackOverflow is something almost every single programmer does.</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300"/>
              </a:spcBef>
              <a:spcAft>
                <a:spcPts val="0"/>
              </a:spcAft>
              <a:buNone/>
            </a:pPr>
            <a:r>
              <a:t/>
            </a:r>
            <a:endParaRPr b="1"/>
          </a:p>
          <a:p>
            <a:pPr indent="0" lvl="0" marL="0" rtl="0" algn="l">
              <a:spcBef>
                <a:spcPts val="120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846159022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846159022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a:t>
            </a:r>
            <a:r>
              <a:rPr b="1" lang="en">
                <a:solidFill>
                  <a:schemeClr val="dk1"/>
                </a:solidFill>
              </a:rPr>
              <a:t>.2</a:t>
            </a:r>
            <a:endParaRPr b="1">
              <a:solidFill>
                <a:schemeClr val="dk1"/>
              </a:solidFill>
            </a:endParaRPr>
          </a:p>
          <a:p>
            <a:pPr indent="0" lvl="0" marL="457200" rtl="0" algn="l">
              <a:lnSpc>
                <a:spcPct val="115000"/>
              </a:lnSpc>
              <a:spcBef>
                <a:spcPts val="300"/>
              </a:spcBef>
              <a:spcAft>
                <a:spcPts val="0"/>
              </a:spcAft>
              <a:buNone/>
            </a:pPr>
            <a:r>
              <a:t/>
            </a:r>
            <a:endParaRPr b="1" sz="1200">
              <a:solidFill>
                <a:srgbClr val="FF0000"/>
              </a:solidFill>
            </a:endParaRPr>
          </a:p>
          <a:p>
            <a:pPr indent="0" lvl="0" marL="914400" rtl="0" algn="l">
              <a:lnSpc>
                <a:spcPct val="115000"/>
              </a:lnSpc>
              <a:spcBef>
                <a:spcPts val="1200"/>
              </a:spcBef>
              <a:spcAft>
                <a:spcPts val="1200"/>
              </a:spcAft>
              <a:buNone/>
            </a:pPr>
            <a:r>
              <a:t/>
            </a:r>
            <a:endParaRPr b="1" sz="1200">
              <a:solidFill>
                <a:srgbClr val="FF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846159022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846159022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4</a:t>
            </a:r>
            <a:r>
              <a:rPr b="1" lang="en"/>
              <a:t>.2</a:t>
            </a:r>
            <a:r>
              <a:rPr b="1" lang="en">
                <a:solidFill>
                  <a:srgbClr val="FF0000"/>
                </a:solidFill>
              </a:rPr>
              <a:t>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846159022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846159022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4.3</a:t>
            </a:r>
            <a:r>
              <a:rPr b="1" lang="en">
                <a:solidFill>
                  <a:srgbClr val="FF0000"/>
                </a:solidFill>
              </a:rPr>
              <a:t> </a:t>
            </a:r>
            <a:endParaRPr b="1">
              <a:solidFill>
                <a:schemeClr val="dk1"/>
              </a:solidFill>
            </a:endParaRPr>
          </a:p>
          <a:p>
            <a:pPr indent="0" lvl="0" marL="0" rtl="0" algn="l">
              <a:lnSpc>
                <a:spcPct val="115000"/>
              </a:lnSpc>
              <a:spcBef>
                <a:spcPts val="1200"/>
              </a:spcBef>
              <a:spcAft>
                <a:spcPts val="0"/>
              </a:spcAft>
              <a:buNone/>
            </a:pPr>
            <a:r>
              <a:rPr lang="en" sz="1200">
                <a:solidFill>
                  <a:srgbClr val="24292E"/>
                </a:solidFill>
              </a:rPr>
              <a:t>Check lesson plan to review! Or see below:</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450">
                <a:solidFill>
                  <a:srgbClr val="24292E"/>
                </a:solidFill>
              </a:rPr>
              <a:t>⏰</a:t>
            </a:r>
            <a:r>
              <a:rPr lang="en" sz="1200">
                <a:solidFill>
                  <a:srgbClr val="24292E"/>
                </a:solidFill>
              </a:rPr>
              <a:t>3-Hour Adjustment: This review activity is now an Everyone Do.</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Spend only 28 minutes on this 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 the review section as guidance for talking points as you live-code along with the students.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Be sure to take your time and answer all student questions along the way.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a:t>
            </a:r>
            <a:r>
              <a:rPr lang="en" sz="1200">
                <a:solidFill>
                  <a:srgbClr val="0366D6"/>
                </a:solidFill>
                <a:uFill>
                  <a:noFill/>
                </a:uFill>
                <a:hlinkClick r:id="rId2">
                  <a:extLst>
                    <a:ext uri="{A12FA001-AC4F-418D-AE19-62706E023703}">
                      <ahyp:hlinkClr val="tx"/>
                    </a:ext>
                  </a:extLst>
                </a:hlinkClick>
              </a:rPr>
              <a:t>08-Stu_BugfixingBonanza</a:t>
            </a:r>
            <a:r>
              <a:rPr lang="en" sz="1200">
                <a:solidFill>
                  <a:srgbClr val="24292E"/>
                </a:solidFill>
              </a:rPr>
              <a:t> within Jupyter Notebook and run through the code with the class, discussing it cell-by-cell.</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Whoever wrote this code originally is not very good at their job... But it is a sad fact of life that many programmers out there are not exceptionally good at crafting clean code. As such, it is extremely helpful to practice bugfixing as much as possible.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first bug is rather simple. No dependencies have been declared and, as such, the application will not be able to use Pandas.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second bug is also pretty simple. The CSV is being read in but it is not being saved to a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third bug is where things start getting complex. For whatever reason, Pandas does not seem to be able to collect data from the "Number of Comments" column. This is because the column header includes new lines inside of it. The columns will need to be renamed to fix this.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fourth/fifth bugs are another step up in difficulty as the </a:t>
            </a:r>
            <a:r>
              <a:rPr lang="en" sz="1000">
                <a:solidFill>
                  <a:srgbClr val="24292E"/>
                </a:solidFill>
                <a:highlight>
                  <a:srgbClr val="FFFFFF"/>
                </a:highlight>
                <a:latin typeface="Consolas"/>
                <a:ea typeface="Consolas"/>
                <a:cs typeface="Consolas"/>
                <a:sym typeface="Consolas"/>
              </a:rPr>
              <a:t>assignee_group</a:t>
            </a:r>
            <a:r>
              <a:rPr lang="en" sz="1200">
                <a:solidFill>
                  <a:srgbClr val="24292E"/>
                </a:solidFill>
                <a:highlight>
                  <a:srgbClr val="FFFFFF"/>
                </a:highlight>
              </a:rPr>
              <a:t> DataFrame has two indexes. The first is the "Assignee" and the second is the "Component". While this makes for a nicely organized DataFrame, it creates problems later on.</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order to collect the correct values for </a:t>
            </a:r>
            <a:r>
              <a:rPr lang="en" sz="1000">
                <a:solidFill>
                  <a:srgbClr val="24292E"/>
                </a:solidFill>
                <a:highlight>
                  <a:srgbClr val="FFFFFF"/>
                </a:highlight>
                <a:latin typeface="Consolas"/>
                <a:ea typeface="Consolas"/>
                <a:cs typeface="Consolas"/>
                <a:sym typeface="Consolas"/>
              </a:rPr>
              <a:t>total_bugs</a:t>
            </a:r>
            <a:r>
              <a:rPr lang="en" sz="1200">
                <a:solidFill>
                  <a:srgbClr val="24292E"/>
                </a:solidFill>
                <a:highlight>
                  <a:srgbClr val="FFFFFF"/>
                </a:highlight>
              </a:rPr>
              <a:t>, the application must count the "Assignee" column of the initial DataFrame while </a:t>
            </a:r>
            <a:r>
              <a:rPr lang="en" sz="1000">
                <a:solidFill>
                  <a:srgbClr val="24292E"/>
                </a:solidFill>
                <a:highlight>
                  <a:srgbClr val="FFFFFF"/>
                </a:highlight>
                <a:latin typeface="Consolas"/>
                <a:ea typeface="Consolas"/>
                <a:cs typeface="Consolas"/>
                <a:sym typeface="Consolas"/>
              </a:rPr>
              <a:t>bugs_per_user</a:t>
            </a:r>
            <a:r>
              <a:rPr lang="en" sz="1200">
                <a:solidFill>
                  <a:srgbClr val="24292E"/>
                </a:solidFill>
                <a:highlight>
                  <a:srgbClr val="FFFFFF"/>
                </a:highlight>
              </a:rPr>
              <a:t> should count the "Assignee" column of the GroupBy object. The series should then be converted into a DataFrame for merging later on.</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It is not possible to merge DataFrames on indexes. As such, both of the DataFrames need to have their indexes reset so that it is possible to merge on the "Assignee" column. If this is not done, incorrect data will be used, an error will be returned, or only some rows will be filled.</a:t>
            </a:r>
            <a:endParaRPr sz="1200">
              <a:solidFill>
                <a:srgbClr val="24292E"/>
              </a:solidFill>
              <a:highlight>
                <a:srgbClr val="FFFFFF"/>
              </a:highlight>
            </a:endParaRPr>
          </a:p>
          <a:p>
            <a:pPr indent="0" lvl="0" marL="914400" rtl="0" algn="l">
              <a:lnSpc>
                <a:spcPct val="115000"/>
              </a:lnSpc>
              <a:spcBef>
                <a:spcPts val="9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846159022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846159022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4.4</a:t>
            </a:r>
            <a:r>
              <a:rPr b="1" lang="en">
                <a:solidFill>
                  <a:srgbClr val="FF0000"/>
                </a:solidFill>
              </a:rPr>
              <a:t>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Before finishing up for the night, slack out the </a:t>
            </a:r>
            <a:r>
              <a:rPr lang="en" sz="1200">
                <a:solidFill>
                  <a:srgbClr val="0366D6"/>
                </a:solidFill>
                <a:highlight>
                  <a:srgbClr val="FFFFFF"/>
                </a:highlight>
                <a:uFill>
                  <a:noFill/>
                </a:uFill>
                <a:hlinkClick r:id="rId2">
                  <a:extLst>
                    <a:ext uri="{A12FA001-AC4F-418D-AE19-62706E023703}">
                      <ahyp:hlinkClr val="tx"/>
                    </a:ext>
                  </a:extLst>
                </a:hlinkClick>
              </a:rPr>
              <a:t>Video Guide</a:t>
            </a:r>
            <a:r>
              <a:rPr lang="en" sz="1200">
                <a:solidFill>
                  <a:srgbClr val="24292E"/>
                </a:solidFill>
                <a:highlight>
                  <a:srgbClr val="FFFFFF"/>
                </a:highlight>
              </a:rPr>
              <a:t> containing walkthroughs of this week's key activities. Encourage students to review them later and utilize office hours if they have further questions.</a:t>
            </a:r>
            <a:endParaRPr sz="1200">
              <a:solidFill>
                <a:srgbClr val="0366D6"/>
              </a:solidFill>
              <a:highlight>
                <a:srgbClr val="FFFFFF"/>
              </a:highlight>
            </a:endParaRPr>
          </a:p>
          <a:p>
            <a:pPr indent="0" lvl="0" marL="0" rtl="0" algn="l">
              <a:lnSpc>
                <a:spcPct val="115000"/>
              </a:lnSpc>
              <a:spcBef>
                <a:spcPts val="0"/>
              </a:spcBef>
              <a:spcAft>
                <a:spcPts val="0"/>
              </a:spcAft>
              <a:buNone/>
            </a:pPr>
            <a:r>
              <a:t/>
            </a:r>
            <a:endParaRPr>
              <a:solidFill>
                <a:srgbClr val="0366D6"/>
              </a:solidFill>
            </a:endParaRPr>
          </a:p>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8499834493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8499834493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7740df54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7740df54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Sometimes, the data an analyst is provided with is split into multiple parts. This, of course, is not an ideal situation as it is far more preferable to work with a single dataset than it is to work with a bunch of different datasets.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This is where the concept of merging comes into play, as Pandas allows its users to quite easily combine separate DataFrames on similar values using the </a:t>
            </a:r>
            <a:r>
              <a:rPr lang="en" sz="1000">
                <a:solidFill>
                  <a:srgbClr val="24292E"/>
                </a:solidFill>
                <a:latin typeface="Consolas"/>
                <a:ea typeface="Consolas"/>
                <a:cs typeface="Consolas"/>
                <a:sym typeface="Consolas"/>
              </a:rPr>
              <a:t>pd.merge()</a:t>
            </a:r>
            <a:r>
              <a:rPr lang="en" sz="1200">
                <a:solidFill>
                  <a:srgbClr val="24292E"/>
                </a:solidFill>
              </a:rPr>
              <a:t> method.</a:t>
            </a:r>
            <a:endParaRPr sz="1200">
              <a:solidFill>
                <a:srgbClr val="24292E"/>
              </a:solidFill>
              <a:highlight>
                <a:schemeClr val="lt1"/>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Open up </a:t>
            </a:r>
            <a:r>
              <a:rPr lang="en" sz="1200">
                <a:solidFill>
                  <a:srgbClr val="0366D6"/>
                </a:solidFill>
                <a:highlight>
                  <a:schemeClr val="lt1"/>
                </a:highlight>
                <a:uFill>
                  <a:noFill/>
                </a:uFill>
                <a:hlinkClick r:id="rId2">
                  <a:extLst>
                    <a:ext uri="{A12FA001-AC4F-418D-AE19-62706E023703}">
                      <ahyp:hlinkClr val="tx"/>
                    </a:ext>
                  </a:extLst>
                </a:hlinkClick>
              </a:rPr>
              <a:t>01-Ins_Merging</a:t>
            </a:r>
            <a:r>
              <a:rPr lang="en" sz="1200">
                <a:solidFill>
                  <a:srgbClr val="24292E"/>
                </a:solidFill>
                <a:highlight>
                  <a:schemeClr val="lt1"/>
                </a:highlight>
              </a:rPr>
              <a:t> within Jupyter Notebook and run through the code with the class, discussing it cell-by-cell.</a:t>
            </a:r>
            <a:endParaRPr sz="1200">
              <a:solidFill>
                <a:srgbClr val="24292E"/>
              </a:solidFill>
              <a:highlight>
                <a:schemeClr val="lt1"/>
              </a:highlight>
            </a:endParaRPr>
          </a:p>
          <a:p>
            <a:pPr indent="-304800" lvl="1" marL="914400" rtl="0" algn="l">
              <a:lnSpc>
                <a:spcPct val="115000"/>
              </a:lnSpc>
              <a:spcBef>
                <a:spcPts val="0"/>
              </a:spcBef>
              <a:spcAft>
                <a:spcPts val="0"/>
              </a:spcAft>
              <a:buClr>
                <a:srgbClr val="FF0000"/>
              </a:buClr>
              <a:buSzPts val="1200"/>
              <a:buChar char="○"/>
            </a:pPr>
            <a:r>
              <a:rPr b="1" lang="en" sz="1200">
                <a:solidFill>
                  <a:srgbClr val="FF0000"/>
                </a:solidFill>
                <a:highlight>
                  <a:schemeClr val="lt1"/>
                </a:highlight>
              </a:rPr>
              <a:t>NOTE: RUN UP TO 3rd CELL BEFORE SHOWING NEXT SLIDE</a:t>
            </a:r>
            <a:endParaRPr b="1" sz="1200">
              <a:solidFill>
                <a:srgbClr val="FF0000"/>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The first chunks of code are used to create two DataFrames which contain information on customers and the purchases they have made.</a:t>
            </a:r>
            <a:endParaRPr sz="1200">
              <a:solidFill>
                <a:srgbClr val="24292E"/>
              </a:solidFill>
              <a:highlight>
                <a:schemeClr val="lt1"/>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chemeClr val="lt1"/>
                </a:highlight>
              </a:rPr>
              <a:t>Make sure to point out how these two DataFrames share the "customer_id" column in common. This will be very important soon.</a:t>
            </a:r>
            <a:endParaRPr sz="1200">
              <a:solidFill>
                <a:srgbClr val="24292E"/>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750dd75f01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50dd75f01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In the final chunk of code, the </a:t>
            </a:r>
            <a:r>
              <a:rPr lang="en" sz="1000">
                <a:solidFill>
                  <a:srgbClr val="24292E"/>
                </a:solidFill>
                <a:highlight>
                  <a:srgbClr val="FFFFFF"/>
                </a:highlight>
                <a:latin typeface="Consolas"/>
                <a:ea typeface="Consolas"/>
                <a:cs typeface="Consolas"/>
                <a:sym typeface="Consolas"/>
              </a:rPr>
              <a:t>pd.merge()</a:t>
            </a:r>
            <a:r>
              <a:rPr lang="en" sz="1200">
                <a:solidFill>
                  <a:srgbClr val="24292E"/>
                </a:solidFill>
                <a:highlight>
                  <a:srgbClr val="FFFFFF"/>
                </a:highlight>
              </a:rPr>
              <a:t> method is used and three parameters are passed into it: references to both of the DataFrames and the value </a:t>
            </a:r>
            <a:r>
              <a:rPr lang="en" sz="1000">
                <a:solidFill>
                  <a:srgbClr val="24292E"/>
                </a:solidFill>
                <a:highlight>
                  <a:srgbClr val="FFFFFF"/>
                </a:highlight>
                <a:latin typeface="Consolas"/>
                <a:ea typeface="Consolas"/>
                <a:cs typeface="Consolas"/>
                <a:sym typeface="Consolas"/>
              </a:rPr>
              <a:t>on="customer_id"</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This code tells the computer to combine the two DataFrames together so that, whenever the "customer_id" column matches, the rows containing the matching data are joined.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This is what is known as an inner join. Inner joins are the default means through which DataFrames are combined using the </a:t>
            </a:r>
            <a:r>
              <a:rPr lang="en" sz="1000">
                <a:solidFill>
                  <a:srgbClr val="24292E"/>
                </a:solidFill>
                <a:highlight>
                  <a:srgbClr val="FFFFFF"/>
                </a:highlight>
                <a:latin typeface="Consolas"/>
                <a:ea typeface="Consolas"/>
                <a:cs typeface="Consolas"/>
                <a:sym typeface="Consolas"/>
              </a:rPr>
              <a:t>pd.merge()</a:t>
            </a:r>
            <a:r>
              <a:rPr lang="en" sz="1200">
                <a:solidFill>
                  <a:srgbClr val="24292E"/>
                </a:solidFill>
                <a:highlight>
                  <a:srgbClr val="FFFFFF"/>
                </a:highlight>
              </a:rPr>
              <a:t> method and will only return data whose values match. Any rows that do not include matching data will be dropped from the combined DataFrame.</a:t>
            </a:r>
            <a:endParaRPr sz="1200">
              <a:solidFill>
                <a:srgbClr val="24292E"/>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750dd75f01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750dd75f01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 opposite of an inner join is an outer join. Outer joins will combine the DataFrames regardless of whether any of the rows match and must be declared as a parameter within the </a:t>
            </a:r>
            <a:r>
              <a:rPr lang="en" sz="1000">
                <a:solidFill>
                  <a:srgbClr val="24292E"/>
                </a:solidFill>
                <a:highlight>
                  <a:srgbClr val="FFFFFF"/>
                </a:highlight>
                <a:latin typeface="Consolas"/>
                <a:ea typeface="Consolas"/>
                <a:cs typeface="Consolas"/>
                <a:sym typeface="Consolas"/>
              </a:rPr>
              <a:t>pd.merge()</a:t>
            </a:r>
            <a:r>
              <a:rPr lang="en" sz="1200">
                <a:solidFill>
                  <a:srgbClr val="24292E"/>
                </a:solidFill>
                <a:highlight>
                  <a:srgbClr val="FFFFFF"/>
                </a:highlight>
              </a:rPr>
              <a:t> method using the syntax </a:t>
            </a:r>
            <a:r>
              <a:rPr lang="en" sz="1000">
                <a:solidFill>
                  <a:srgbClr val="24292E"/>
                </a:solidFill>
                <a:highlight>
                  <a:srgbClr val="FFFFFF"/>
                </a:highlight>
                <a:latin typeface="Consolas"/>
                <a:ea typeface="Consolas"/>
                <a:cs typeface="Consolas"/>
                <a:sym typeface="Consolas"/>
              </a:rPr>
              <a:t>how="outer"</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Any rows that do not include matching data will have the values within replaced with </a:t>
            </a:r>
            <a:r>
              <a:rPr lang="en" sz="1000">
                <a:solidFill>
                  <a:srgbClr val="24292E"/>
                </a:solidFill>
                <a:highlight>
                  <a:srgbClr val="FFFFFF"/>
                </a:highlight>
                <a:latin typeface="Consolas"/>
                <a:ea typeface="Consolas"/>
                <a:cs typeface="Consolas"/>
                <a:sym typeface="Consolas"/>
              </a:rPr>
              <a:t>NaN</a:t>
            </a:r>
            <a:r>
              <a:rPr lang="en" sz="1200">
                <a:solidFill>
                  <a:srgbClr val="24292E"/>
                </a:solidFill>
                <a:highlight>
                  <a:srgbClr val="FFFFFF"/>
                </a:highlight>
              </a:rPr>
              <a:t> instead.</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750dd75f01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750dd75f01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There are also right and left joins. These joins will protect the data contained within one DataFrame like an outer join does whilst also dropping the rows with null data from the other DataFrame.</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300"/>
              </a:spcBef>
              <a:spcAft>
                <a:spcPts val="0"/>
              </a:spcAft>
              <a:buNone/>
            </a:pPr>
            <a:r>
              <a:t/>
            </a:r>
            <a:endParaRPr>
              <a:solidFill>
                <a:schemeClr val="dk1"/>
              </a:solidFill>
            </a:endParaRPr>
          </a:p>
          <a:p>
            <a:pPr indent="0" lvl="0" marL="45720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750dd75f01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750dd75f01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1.3</a:t>
            </a:r>
            <a:endParaRPr b="1">
              <a:solidFill>
                <a:schemeClr val="dk1"/>
              </a:solidFill>
            </a:endParaRPr>
          </a:p>
          <a:p>
            <a:pPr indent="0" lvl="0" marL="457200" rtl="0" algn="l">
              <a:lnSpc>
                <a:spcPct val="115000"/>
              </a:lnSpc>
              <a:spcBef>
                <a:spcPts val="300"/>
              </a:spcBef>
              <a:spcAft>
                <a:spcPts val="1200"/>
              </a:spcAft>
              <a:buNone/>
            </a:pPr>
            <a:r>
              <a:t/>
            </a:r>
            <a:endParaRPr b="1" sz="1200">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750dd75f01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750dd75f01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1.3 </a:t>
            </a:r>
            <a:endParaRPr b="1">
              <a:solidFill>
                <a:schemeClr val="dk1"/>
              </a:solidFill>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1.pn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9.png"/><Relationship Id="rId4"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2.png"/><Relationship Id="rId4"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5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4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5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7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7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76.png"/><Relationship Id="rId4" Type="http://schemas.openxmlformats.org/officeDocument/2006/relationships/image" Target="../media/image66.png"/><Relationship Id="rId5" Type="http://schemas.openxmlformats.org/officeDocument/2006/relationships/image" Target="../media/image74.png"/><Relationship Id="rId6" Type="http://schemas.openxmlformats.org/officeDocument/2006/relationships/image" Target="../media/image77.png"/><Relationship Id="rId7" Type="http://schemas.openxmlformats.org/officeDocument/2006/relationships/image" Target="../media/image7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8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80.png"/><Relationship Id="rId4" Type="http://schemas.openxmlformats.org/officeDocument/2006/relationships/image" Target="../media/image85.png"/><Relationship Id="rId5" Type="http://schemas.openxmlformats.org/officeDocument/2006/relationships/image" Target="../media/image8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90.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88.png"/><Relationship Id="rId8" Type="http://schemas.openxmlformats.org/officeDocument/2006/relationships/image" Target="../media/image9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9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99.png"/><Relationship Id="rId4" Type="http://schemas.openxmlformats.org/officeDocument/2006/relationships/image" Target="../media/image108.png"/><Relationship Id="rId5" Type="http://schemas.openxmlformats.org/officeDocument/2006/relationships/image" Target="../media/image100.png"/><Relationship Id="rId6" Type="http://schemas.openxmlformats.org/officeDocument/2006/relationships/image" Target="../media/image10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2.png"/><Relationship Id="rId4" Type="http://schemas.openxmlformats.org/officeDocument/2006/relationships/image" Target="../media/image105.png"/><Relationship Id="rId9" Type="http://schemas.openxmlformats.org/officeDocument/2006/relationships/image" Target="../media/image110.png"/><Relationship Id="rId5" Type="http://schemas.openxmlformats.org/officeDocument/2006/relationships/image" Target="../media/image106.png"/><Relationship Id="rId6" Type="http://schemas.openxmlformats.org/officeDocument/2006/relationships/image" Target="../media/image104.png"/><Relationship Id="rId7" Type="http://schemas.openxmlformats.org/officeDocument/2006/relationships/image" Target="../media/image109.png"/><Relationship Id="rId8" Type="http://schemas.openxmlformats.org/officeDocument/2006/relationships/image" Target="../media/image1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7.png"/><Relationship Id="rId4" Type="http://schemas.openxmlformats.org/officeDocument/2006/relationships/image" Target="../media/image113.png"/><Relationship Id="rId9"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15.png"/><Relationship Id="rId7" Type="http://schemas.openxmlformats.org/officeDocument/2006/relationships/image" Target="../media/image114.png"/><Relationship Id="rId8" Type="http://schemas.openxmlformats.org/officeDocument/2006/relationships/image" Target="../media/image1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 Id="rId3" Type="http://schemas.openxmlformats.org/officeDocument/2006/relationships/image" Target="../media/image1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75" name="Google Shape;75;p1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78" name="Google Shape;78;p1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1" name="Google Shape;81;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5" name="Google Shape;85;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86" name="Google Shape;86;p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87" name="Google Shape;87;p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91" name="Google Shape;91;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 name="Google Shape;93;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5" name="Google Shape;95;p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 name="Google Shape;9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0" name="Google Shape;100;p1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3" name="Google Shape;10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5" name="Google Shape;10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1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 name="Google Shape;10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1" name="Google Shape;111;p1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2" name="Google Shape;112;p1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9"/>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18"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1" name="Google Shape;12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27" name="Google Shape;127;p2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129" name="Google Shape;129;p2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30" name="Google Shape;130;p2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1" name="Google Shape;131;p2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 name="Google Shape;132;p2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2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4" name="Google Shape;134;p2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 name="Google Shape;137;p2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39" name="Google Shape;139;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0" name="Google Shape;140;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43" name="Google Shape;143;p2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44" name="Google Shape;144;p2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45" name="Shape 145"/>
        <p:cNvGrpSpPr/>
        <p:nvPr/>
      </p:nvGrpSpPr>
      <p:grpSpPr>
        <a:xfrm>
          <a:off x="0" y="0"/>
          <a:ext cx="0" cy="0"/>
          <a:chOff x="0" y="0"/>
          <a:chExt cx="0" cy="0"/>
        </a:xfrm>
      </p:grpSpPr>
      <p:pic>
        <p:nvPicPr>
          <p:cNvPr id="146" name="Google Shape;146;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7" name="Google Shape;147;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49" name="Google Shape;149;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 name="Google Shape;150;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3" name="Google Shape;153;p2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4" name="Google Shape;154;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7" name="Google Shape;157;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9" name="Google Shape;159;p2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60" name="Google Shape;160;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61" name="Google Shape;161;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 name="Google Shape;163;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4" name="Google Shape;164;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7" name="Google Shape;167;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9" name="Google Shape;169;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70" name="Google Shape;170;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73" name="Google Shape;173;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174" name="Google Shape;174;p26"/>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75" name="Shape 175"/>
        <p:cNvGrpSpPr/>
        <p:nvPr/>
      </p:nvGrpSpPr>
      <p:grpSpPr>
        <a:xfrm>
          <a:off x="0" y="0"/>
          <a:ext cx="0" cy="0"/>
          <a:chOff x="0" y="0"/>
          <a:chExt cx="0" cy="0"/>
        </a:xfrm>
      </p:grpSpPr>
      <p:pic>
        <p:nvPicPr>
          <p:cNvPr id="176" name="Google Shape;17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7" name="Google Shape;177;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79" name="Google Shape;179;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80" name="Google Shape;180;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3" name="Google Shape;183;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184" name="Google Shape;184;p2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87" name="Google Shape;187;p28"/>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88" name="Google Shape;188;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8"/>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90" name="Google Shape;190;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91" name="Google Shape;191;p28"/>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192" name="Google Shape;192;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93" name="Google Shape;193;p28"/>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 name="Google Shape;194;p28"/>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95" name="Shape 195"/>
        <p:cNvGrpSpPr/>
        <p:nvPr/>
      </p:nvGrpSpPr>
      <p:grpSpPr>
        <a:xfrm>
          <a:off x="0" y="0"/>
          <a:ext cx="0" cy="0"/>
          <a:chOff x="0" y="0"/>
          <a:chExt cx="0" cy="0"/>
        </a:xfrm>
      </p:grpSpPr>
      <p:pic>
        <p:nvPicPr>
          <p:cNvPr id="196" name="Google Shape;196;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7" name="Google Shape;197;p2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8" name="Google Shape;19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3" name="Google Shape;203;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05" name="Shape 205"/>
        <p:cNvGrpSpPr/>
        <p:nvPr/>
      </p:nvGrpSpPr>
      <p:grpSpPr>
        <a:xfrm>
          <a:off x="0" y="0"/>
          <a:ext cx="0" cy="0"/>
          <a:chOff x="0" y="0"/>
          <a:chExt cx="0" cy="0"/>
        </a:xfrm>
      </p:grpSpPr>
      <p:sp>
        <p:nvSpPr>
          <p:cNvPr id="206" name="Google Shape;206;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 name="Google Shape;208;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 name="Google Shape;210;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1" name="Google Shape;211;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3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13" name="Shape 213"/>
        <p:cNvGrpSpPr/>
        <p:nvPr/>
      </p:nvGrpSpPr>
      <p:grpSpPr>
        <a:xfrm>
          <a:off x="0" y="0"/>
          <a:ext cx="0" cy="0"/>
          <a:chOff x="0" y="0"/>
          <a:chExt cx="0" cy="0"/>
        </a:xfrm>
      </p:grpSpPr>
      <p:pic>
        <p:nvPicPr>
          <p:cNvPr id="214" name="Google Shape;214;p3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15" name="Google Shape;215;p3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3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7" name="Google Shape;217;p3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 name="Google Shape;220;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21" name="Google Shape;22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5" name="Google Shape;225;p3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 name="Google Shape;226;p3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27" name="Google Shape;22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1" name="Google Shape;231;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35" name="Google Shape;235;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6" name="Google Shape;236;p3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37" name="Google Shape;237;p3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38" name="Shape 238"/>
        <p:cNvGrpSpPr/>
        <p:nvPr/>
      </p:nvGrpSpPr>
      <p:grpSpPr>
        <a:xfrm>
          <a:off x="0" y="0"/>
          <a:ext cx="0" cy="0"/>
          <a:chOff x="0" y="0"/>
          <a:chExt cx="0" cy="0"/>
        </a:xfrm>
      </p:grpSpPr>
      <p:pic>
        <p:nvPicPr>
          <p:cNvPr id="239" name="Google Shape;239;p3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0" name="Google Shape;240;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3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42" name="Google Shape;242;p3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45" name="Google Shape;245;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47" name="Google Shape;247;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49" name="Shape 249"/>
        <p:cNvGrpSpPr/>
        <p:nvPr/>
      </p:nvGrpSpPr>
      <p:grpSpPr>
        <a:xfrm>
          <a:off x="0" y="0"/>
          <a:ext cx="0" cy="0"/>
          <a:chOff x="0" y="0"/>
          <a:chExt cx="0" cy="0"/>
        </a:xfrm>
      </p:grpSpPr>
      <p:pic>
        <p:nvPicPr>
          <p:cNvPr id="250" name="Google Shape;250;p3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51" name="Google Shape;251;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 name="Google Shape;25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3" name="Google Shape;25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 name="Google Shape;255;p3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56" name="Google Shape;25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59" name="Shape 259"/>
        <p:cNvGrpSpPr/>
        <p:nvPr/>
      </p:nvGrpSpPr>
      <p:grpSpPr>
        <a:xfrm>
          <a:off x="0" y="0"/>
          <a:ext cx="0" cy="0"/>
          <a:chOff x="0" y="0"/>
          <a:chExt cx="0" cy="0"/>
        </a:xfrm>
      </p:grpSpPr>
      <p:pic>
        <p:nvPicPr>
          <p:cNvPr id="260" name="Google Shape;260;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1" name="Google Shape;261;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3" name="Google Shape;263;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7" name="Google Shape;267;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8" name="Google Shape;268;p3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69" name="Shape 269"/>
        <p:cNvGrpSpPr/>
        <p:nvPr/>
      </p:nvGrpSpPr>
      <p:grpSpPr>
        <a:xfrm>
          <a:off x="0" y="0"/>
          <a:ext cx="0" cy="0"/>
          <a:chOff x="0" y="0"/>
          <a:chExt cx="0" cy="0"/>
        </a:xfrm>
      </p:grpSpPr>
      <p:sp>
        <p:nvSpPr>
          <p:cNvPr id="270" name="Google Shape;270;p3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2" name="Google Shape;272;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 name="Google Shape;273;p3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74" name="Google Shape;274;p3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6" name="Google Shape;27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8" name="Google Shape;278;p3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79" name="Shape 279"/>
        <p:cNvGrpSpPr/>
        <p:nvPr/>
      </p:nvGrpSpPr>
      <p:grpSpPr>
        <a:xfrm>
          <a:off x="0" y="0"/>
          <a:ext cx="0" cy="0"/>
          <a:chOff x="0" y="0"/>
          <a:chExt cx="0" cy="0"/>
        </a:xfrm>
      </p:grpSpPr>
      <p:pic>
        <p:nvPicPr>
          <p:cNvPr id="280" name="Google Shape;280;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1" name="Google Shape;281;p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3" name="Google Shape;283;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85" name="Google Shape;28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88" name="Google Shape;288;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90" name="Shape 290"/>
        <p:cNvGrpSpPr/>
        <p:nvPr/>
      </p:nvGrpSpPr>
      <p:grpSpPr>
        <a:xfrm>
          <a:off x="0" y="0"/>
          <a:ext cx="0" cy="0"/>
          <a:chOff x="0" y="0"/>
          <a:chExt cx="0" cy="0"/>
        </a:xfrm>
      </p:grpSpPr>
      <p:sp>
        <p:nvSpPr>
          <p:cNvPr id="291" name="Google Shape;291;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92" name="Google Shape;29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 name="Google Shape;29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94" name="Google Shape;294;p4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95" name="Google Shape;29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4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300" name="Shape 300"/>
        <p:cNvGrpSpPr/>
        <p:nvPr/>
      </p:nvGrpSpPr>
      <p:grpSpPr>
        <a:xfrm>
          <a:off x="0" y="0"/>
          <a:ext cx="0" cy="0"/>
          <a:chOff x="0" y="0"/>
          <a:chExt cx="0" cy="0"/>
        </a:xfrm>
      </p:grpSpPr>
      <p:sp>
        <p:nvSpPr>
          <p:cNvPr id="301" name="Google Shape;301;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6" name="Google Shape;30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 name="Google Shape;30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8" name="Google Shape;308;p41"/>
          <p:cNvGrpSpPr/>
          <p:nvPr/>
        </p:nvGrpSpPr>
        <p:grpSpPr>
          <a:xfrm>
            <a:off x="457200" y="1378813"/>
            <a:ext cx="776889" cy="621300"/>
            <a:chOff x="457200" y="1378813"/>
            <a:chExt cx="776889" cy="621300"/>
          </a:xfrm>
        </p:grpSpPr>
        <p:sp>
          <p:nvSpPr>
            <p:cNvPr id="309" name="Google Shape;309;p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0" name="Google Shape;310;p4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41"/>
          <p:cNvGrpSpPr/>
          <p:nvPr/>
        </p:nvGrpSpPr>
        <p:grpSpPr>
          <a:xfrm>
            <a:off x="457200" y="2228725"/>
            <a:ext cx="776889" cy="621300"/>
            <a:chOff x="457200" y="1378813"/>
            <a:chExt cx="776889" cy="621300"/>
          </a:xfrm>
        </p:grpSpPr>
        <p:sp>
          <p:nvSpPr>
            <p:cNvPr id="312" name="Google Shape;312;p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3" name="Google Shape;313;p4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41"/>
          <p:cNvGrpSpPr/>
          <p:nvPr/>
        </p:nvGrpSpPr>
        <p:grpSpPr>
          <a:xfrm>
            <a:off x="457200" y="3073850"/>
            <a:ext cx="776889" cy="621300"/>
            <a:chOff x="457200" y="1378813"/>
            <a:chExt cx="776889" cy="621300"/>
          </a:xfrm>
        </p:grpSpPr>
        <p:sp>
          <p:nvSpPr>
            <p:cNvPr id="315" name="Google Shape;315;p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4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1"/>
          <p:cNvGrpSpPr/>
          <p:nvPr/>
        </p:nvGrpSpPr>
        <p:grpSpPr>
          <a:xfrm>
            <a:off x="457200" y="3923750"/>
            <a:ext cx="776889" cy="621300"/>
            <a:chOff x="457200" y="1378813"/>
            <a:chExt cx="776889" cy="621300"/>
          </a:xfrm>
        </p:grpSpPr>
        <p:sp>
          <p:nvSpPr>
            <p:cNvPr id="318" name="Google Shape;318;p4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9" name="Google Shape;319;p4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41"/>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4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4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327" name="Shape 327"/>
        <p:cNvGrpSpPr/>
        <p:nvPr/>
      </p:nvGrpSpPr>
      <p:grpSpPr>
        <a:xfrm>
          <a:off x="0" y="0"/>
          <a:ext cx="0" cy="0"/>
          <a:chOff x="0" y="0"/>
          <a:chExt cx="0" cy="0"/>
        </a:xfrm>
      </p:grpSpPr>
      <p:sp>
        <p:nvSpPr>
          <p:cNvPr id="328" name="Google Shape;328;p4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5" name="Google Shape;335;p42"/>
          <p:cNvGrpSpPr/>
          <p:nvPr/>
        </p:nvGrpSpPr>
        <p:grpSpPr>
          <a:xfrm>
            <a:off x="457200" y="1300225"/>
            <a:ext cx="776889" cy="621300"/>
            <a:chOff x="457200" y="1378813"/>
            <a:chExt cx="776889" cy="621300"/>
          </a:xfrm>
        </p:grpSpPr>
        <p:sp>
          <p:nvSpPr>
            <p:cNvPr id="336" name="Google Shape;336;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7" name="Google Shape;337;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2"/>
          <p:cNvGrpSpPr/>
          <p:nvPr/>
        </p:nvGrpSpPr>
        <p:grpSpPr>
          <a:xfrm>
            <a:off x="457200" y="2000125"/>
            <a:ext cx="776889" cy="621300"/>
            <a:chOff x="457200" y="1378813"/>
            <a:chExt cx="776889" cy="621300"/>
          </a:xfrm>
        </p:grpSpPr>
        <p:sp>
          <p:nvSpPr>
            <p:cNvPr id="339" name="Google Shape;339;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0" name="Google Shape;340;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42"/>
          <p:cNvGrpSpPr/>
          <p:nvPr/>
        </p:nvGrpSpPr>
        <p:grpSpPr>
          <a:xfrm>
            <a:off x="457200" y="2692850"/>
            <a:ext cx="776889" cy="621300"/>
            <a:chOff x="457200" y="1378813"/>
            <a:chExt cx="776889" cy="621300"/>
          </a:xfrm>
        </p:grpSpPr>
        <p:sp>
          <p:nvSpPr>
            <p:cNvPr id="342" name="Google Shape;342;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2"/>
          <p:cNvGrpSpPr/>
          <p:nvPr/>
        </p:nvGrpSpPr>
        <p:grpSpPr>
          <a:xfrm>
            <a:off x="457200" y="3390350"/>
            <a:ext cx="776889" cy="621300"/>
            <a:chOff x="457200" y="1378813"/>
            <a:chExt cx="776889" cy="621300"/>
          </a:xfrm>
        </p:grpSpPr>
        <p:sp>
          <p:nvSpPr>
            <p:cNvPr id="345" name="Google Shape;345;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6" name="Google Shape;346;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4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4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4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4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4" name="Google Shape;354;p42"/>
          <p:cNvGrpSpPr/>
          <p:nvPr/>
        </p:nvGrpSpPr>
        <p:grpSpPr>
          <a:xfrm>
            <a:off x="469500" y="4083075"/>
            <a:ext cx="776889" cy="621300"/>
            <a:chOff x="457200" y="1378813"/>
            <a:chExt cx="776889" cy="621300"/>
          </a:xfrm>
        </p:grpSpPr>
        <p:sp>
          <p:nvSpPr>
            <p:cNvPr id="355" name="Google Shape;355;p4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6" name="Google Shape;356;p4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4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359" name="Shape 359"/>
        <p:cNvGrpSpPr/>
        <p:nvPr/>
      </p:nvGrpSpPr>
      <p:grpSpPr>
        <a:xfrm>
          <a:off x="0" y="0"/>
          <a:ext cx="0" cy="0"/>
          <a:chOff x="0" y="0"/>
          <a:chExt cx="0" cy="0"/>
        </a:xfrm>
      </p:grpSpPr>
      <p:sp>
        <p:nvSpPr>
          <p:cNvPr id="360" name="Google Shape;360;p4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 name="Google Shape;36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3" name="Google Shape;36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5" name="Google Shape;36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6" name="Google Shape;36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7" name="Google Shape;367;p43"/>
          <p:cNvGrpSpPr/>
          <p:nvPr/>
        </p:nvGrpSpPr>
        <p:grpSpPr>
          <a:xfrm>
            <a:off x="457200" y="1237825"/>
            <a:ext cx="776900" cy="486300"/>
            <a:chOff x="457200" y="1466425"/>
            <a:chExt cx="776900" cy="486300"/>
          </a:xfrm>
        </p:grpSpPr>
        <p:sp>
          <p:nvSpPr>
            <p:cNvPr id="368" name="Google Shape;368;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69" name="Google Shape;369;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4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4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43"/>
          <p:cNvGrpSpPr/>
          <p:nvPr/>
        </p:nvGrpSpPr>
        <p:grpSpPr>
          <a:xfrm>
            <a:off x="457200" y="1828900"/>
            <a:ext cx="776900" cy="486300"/>
            <a:chOff x="457200" y="1466425"/>
            <a:chExt cx="776900" cy="486300"/>
          </a:xfrm>
        </p:grpSpPr>
        <p:sp>
          <p:nvSpPr>
            <p:cNvPr id="373" name="Google Shape;373;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4" name="Google Shape;374;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3"/>
          <p:cNvGrpSpPr/>
          <p:nvPr/>
        </p:nvGrpSpPr>
        <p:grpSpPr>
          <a:xfrm>
            <a:off x="457200" y="2419975"/>
            <a:ext cx="776900" cy="486300"/>
            <a:chOff x="457200" y="1466425"/>
            <a:chExt cx="776900" cy="486300"/>
          </a:xfrm>
        </p:grpSpPr>
        <p:sp>
          <p:nvSpPr>
            <p:cNvPr id="377" name="Google Shape;377;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8" name="Google Shape;378;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43"/>
          <p:cNvGrpSpPr/>
          <p:nvPr/>
        </p:nvGrpSpPr>
        <p:grpSpPr>
          <a:xfrm>
            <a:off x="457200" y="3011050"/>
            <a:ext cx="776900" cy="486300"/>
            <a:chOff x="457200" y="1466425"/>
            <a:chExt cx="776900" cy="486300"/>
          </a:xfrm>
        </p:grpSpPr>
        <p:sp>
          <p:nvSpPr>
            <p:cNvPr id="381" name="Google Shape;381;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82" name="Google Shape;382;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4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43"/>
          <p:cNvGrpSpPr/>
          <p:nvPr/>
        </p:nvGrpSpPr>
        <p:grpSpPr>
          <a:xfrm>
            <a:off x="457200" y="3602137"/>
            <a:ext cx="776900" cy="486300"/>
            <a:chOff x="457200" y="1466425"/>
            <a:chExt cx="776900" cy="486300"/>
          </a:xfrm>
        </p:grpSpPr>
        <p:sp>
          <p:nvSpPr>
            <p:cNvPr id="385" name="Google Shape;385;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86" name="Google Shape;386;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3"/>
          <p:cNvGrpSpPr/>
          <p:nvPr/>
        </p:nvGrpSpPr>
        <p:grpSpPr>
          <a:xfrm>
            <a:off x="457200" y="4193262"/>
            <a:ext cx="776900" cy="486300"/>
            <a:chOff x="457200" y="1466425"/>
            <a:chExt cx="776900" cy="486300"/>
          </a:xfrm>
        </p:grpSpPr>
        <p:sp>
          <p:nvSpPr>
            <p:cNvPr id="389" name="Google Shape;389;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90" name="Google Shape;390;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4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4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 name="Google Shape;394;p4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396" name="Shape 396"/>
        <p:cNvGrpSpPr/>
        <p:nvPr/>
      </p:nvGrpSpPr>
      <p:grpSpPr>
        <a:xfrm>
          <a:off x="0" y="0"/>
          <a:ext cx="0" cy="0"/>
          <a:chOff x="0" y="0"/>
          <a:chExt cx="0" cy="0"/>
        </a:xfrm>
      </p:grpSpPr>
      <p:sp>
        <p:nvSpPr>
          <p:cNvPr id="397" name="Google Shape;397;p4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0" name="Google Shape;40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1" name="Google Shape;40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2" name="Google Shape;40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3" name="Google Shape;40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4" name="Google Shape;404;p44"/>
          <p:cNvGrpSpPr/>
          <p:nvPr/>
        </p:nvGrpSpPr>
        <p:grpSpPr>
          <a:xfrm>
            <a:off x="457200" y="1237825"/>
            <a:ext cx="776900" cy="486300"/>
            <a:chOff x="457200" y="1466425"/>
            <a:chExt cx="776900" cy="486300"/>
          </a:xfrm>
        </p:grpSpPr>
        <p:sp>
          <p:nvSpPr>
            <p:cNvPr id="405" name="Google Shape;405;p4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06" name="Google Shape;406;p4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44"/>
          <p:cNvGrpSpPr/>
          <p:nvPr/>
        </p:nvGrpSpPr>
        <p:grpSpPr>
          <a:xfrm>
            <a:off x="457200" y="1828900"/>
            <a:ext cx="776900" cy="486300"/>
            <a:chOff x="457200" y="1466425"/>
            <a:chExt cx="776900" cy="486300"/>
          </a:xfrm>
        </p:grpSpPr>
        <p:sp>
          <p:nvSpPr>
            <p:cNvPr id="410" name="Google Shape;410;p4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11" name="Google Shape;411;p4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4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457200" y="2419975"/>
            <a:ext cx="776900" cy="486300"/>
            <a:chOff x="457200" y="1466425"/>
            <a:chExt cx="776900" cy="486300"/>
          </a:xfrm>
        </p:grpSpPr>
        <p:sp>
          <p:nvSpPr>
            <p:cNvPr id="414" name="Google Shape;414;p4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15" name="Google Shape;415;p4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4"/>
          <p:cNvGrpSpPr/>
          <p:nvPr/>
        </p:nvGrpSpPr>
        <p:grpSpPr>
          <a:xfrm>
            <a:off x="457200" y="3011050"/>
            <a:ext cx="776900" cy="486300"/>
            <a:chOff x="457200" y="1466425"/>
            <a:chExt cx="776900" cy="486300"/>
          </a:xfrm>
        </p:grpSpPr>
        <p:sp>
          <p:nvSpPr>
            <p:cNvPr id="418" name="Google Shape;418;p4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19" name="Google Shape;419;p4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44"/>
          <p:cNvGrpSpPr/>
          <p:nvPr/>
        </p:nvGrpSpPr>
        <p:grpSpPr>
          <a:xfrm>
            <a:off x="457200" y="3602137"/>
            <a:ext cx="776900" cy="486300"/>
            <a:chOff x="457200" y="1466425"/>
            <a:chExt cx="776900" cy="486300"/>
          </a:xfrm>
        </p:grpSpPr>
        <p:sp>
          <p:nvSpPr>
            <p:cNvPr id="422" name="Google Shape;422;p4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23" name="Google Shape;423;p4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4"/>
          <p:cNvGrpSpPr/>
          <p:nvPr/>
        </p:nvGrpSpPr>
        <p:grpSpPr>
          <a:xfrm>
            <a:off x="457200" y="4193262"/>
            <a:ext cx="776900" cy="486300"/>
            <a:chOff x="457200" y="1466425"/>
            <a:chExt cx="776900" cy="486300"/>
          </a:xfrm>
        </p:grpSpPr>
        <p:sp>
          <p:nvSpPr>
            <p:cNvPr id="426" name="Google Shape;426;p4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27" name="Google Shape;427;p4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4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4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4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433" name="Shape 433"/>
        <p:cNvGrpSpPr/>
        <p:nvPr/>
      </p:nvGrpSpPr>
      <p:grpSpPr>
        <a:xfrm>
          <a:off x="0" y="0"/>
          <a:ext cx="0" cy="0"/>
          <a:chOff x="0" y="0"/>
          <a:chExt cx="0" cy="0"/>
        </a:xfrm>
      </p:grpSpPr>
      <p:sp>
        <p:nvSpPr>
          <p:cNvPr id="434" name="Google Shape;434;p4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9" name="Google Shape;439;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1" name="Google Shape;441;p45"/>
          <p:cNvGrpSpPr/>
          <p:nvPr/>
        </p:nvGrpSpPr>
        <p:grpSpPr>
          <a:xfrm>
            <a:off x="457222" y="1149803"/>
            <a:ext cx="713194" cy="446423"/>
            <a:chOff x="457200" y="1466425"/>
            <a:chExt cx="776900" cy="486300"/>
          </a:xfrm>
        </p:grpSpPr>
        <p:sp>
          <p:nvSpPr>
            <p:cNvPr id="442" name="Google Shape;44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43" name="Google Shape;44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4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5"/>
          <p:cNvGrpSpPr/>
          <p:nvPr/>
        </p:nvGrpSpPr>
        <p:grpSpPr>
          <a:xfrm>
            <a:off x="457222" y="1672428"/>
            <a:ext cx="713194" cy="446423"/>
            <a:chOff x="457200" y="1466425"/>
            <a:chExt cx="776900" cy="486300"/>
          </a:xfrm>
        </p:grpSpPr>
        <p:sp>
          <p:nvSpPr>
            <p:cNvPr id="447" name="Google Shape;447;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48" name="Google Shape;448;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4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45"/>
          <p:cNvGrpSpPr/>
          <p:nvPr/>
        </p:nvGrpSpPr>
        <p:grpSpPr>
          <a:xfrm>
            <a:off x="457197" y="2195578"/>
            <a:ext cx="713194" cy="446423"/>
            <a:chOff x="457200" y="1466425"/>
            <a:chExt cx="776900" cy="486300"/>
          </a:xfrm>
        </p:grpSpPr>
        <p:sp>
          <p:nvSpPr>
            <p:cNvPr id="452" name="Google Shape;45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53" name="Google Shape;45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4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4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5"/>
          <p:cNvGrpSpPr/>
          <p:nvPr/>
        </p:nvGrpSpPr>
        <p:grpSpPr>
          <a:xfrm>
            <a:off x="457197" y="2718203"/>
            <a:ext cx="713194" cy="446423"/>
            <a:chOff x="457200" y="1466425"/>
            <a:chExt cx="776900" cy="486300"/>
          </a:xfrm>
        </p:grpSpPr>
        <p:sp>
          <p:nvSpPr>
            <p:cNvPr id="457" name="Google Shape;457;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58" name="Google Shape;458;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4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5"/>
          <p:cNvGrpSpPr/>
          <p:nvPr/>
        </p:nvGrpSpPr>
        <p:grpSpPr>
          <a:xfrm>
            <a:off x="457222" y="3240828"/>
            <a:ext cx="713194" cy="446423"/>
            <a:chOff x="457200" y="1466425"/>
            <a:chExt cx="776900" cy="486300"/>
          </a:xfrm>
        </p:grpSpPr>
        <p:sp>
          <p:nvSpPr>
            <p:cNvPr id="462" name="Google Shape;46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63" name="Google Shape;46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4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45"/>
          <p:cNvGrpSpPr/>
          <p:nvPr/>
        </p:nvGrpSpPr>
        <p:grpSpPr>
          <a:xfrm>
            <a:off x="457222" y="3763453"/>
            <a:ext cx="713194" cy="446423"/>
            <a:chOff x="457200" y="1466425"/>
            <a:chExt cx="776900" cy="486300"/>
          </a:xfrm>
        </p:grpSpPr>
        <p:sp>
          <p:nvSpPr>
            <p:cNvPr id="467" name="Google Shape;467;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68" name="Google Shape;468;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5"/>
          <p:cNvGrpSpPr/>
          <p:nvPr/>
        </p:nvGrpSpPr>
        <p:grpSpPr>
          <a:xfrm>
            <a:off x="457222" y="4311603"/>
            <a:ext cx="713194" cy="446423"/>
            <a:chOff x="457200" y="1466425"/>
            <a:chExt cx="776900" cy="486300"/>
          </a:xfrm>
        </p:grpSpPr>
        <p:sp>
          <p:nvSpPr>
            <p:cNvPr id="472" name="Google Shape;47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73" name="Google Shape;47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4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475" name="Shape 475"/>
        <p:cNvGrpSpPr/>
        <p:nvPr/>
      </p:nvGrpSpPr>
      <p:grpSpPr>
        <a:xfrm>
          <a:off x="0" y="0"/>
          <a:ext cx="0" cy="0"/>
          <a:chOff x="0" y="0"/>
          <a:chExt cx="0" cy="0"/>
        </a:xfrm>
      </p:grpSpPr>
      <p:sp>
        <p:nvSpPr>
          <p:cNvPr id="476" name="Google Shape;47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8" name="Google Shape;47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0" name="Google Shape;480;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1" name="Google Shape;48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6"/>
          <p:cNvGrpSpPr/>
          <p:nvPr/>
        </p:nvGrpSpPr>
        <p:grpSpPr>
          <a:xfrm>
            <a:off x="457427" y="3873038"/>
            <a:ext cx="602564" cy="377174"/>
            <a:chOff x="457200" y="1466425"/>
            <a:chExt cx="776900" cy="486300"/>
          </a:xfrm>
        </p:grpSpPr>
        <p:sp>
          <p:nvSpPr>
            <p:cNvPr id="484" name="Google Shape;484;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85" name="Google Shape;485;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46"/>
          <p:cNvGrpSpPr/>
          <p:nvPr/>
        </p:nvGrpSpPr>
        <p:grpSpPr>
          <a:xfrm>
            <a:off x="457315" y="4311142"/>
            <a:ext cx="602564" cy="377174"/>
            <a:chOff x="457200" y="1466425"/>
            <a:chExt cx="776900" cy="486300"/>
          </a:xfrm>
        </p:grpSpPr>
        <p:sp>
          <p:nvSpPr>
            <p:cNvPr id="489" name="Google Shape;489;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90" name="Google Shape;490;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4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6"/>
          <p:cNvGrpSpPr/>
          <p:nvPr/>
        </p:nvGrpSpPr>
        <p:grpSpPr>
          <a:xfrm>
            <a:off x="457377" y="2996663"/>
            <a:ext cx="602564" cy="377174"/>
            <a:chOff x="457200" y="1466425"/>
            <a:chExt cx="776900" cy="486300"/>
          </a:xfrm>
        </p:grpSpPr>
        <p:sp>
          <p:nvSpPr>
            <p:cNvPr id="494" name="Google Shape;494;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95" name="Google Shape;495;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4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6"/>
          <p:cNvGrpSpPr/>
          <p:nvPr/>
        </p:nvGrpSpPr>
        <p:grpSpPr>
          <a:xfrm>
            <a:off x="457265" y="3434767"/>
            <a:ext cx="602564" cy="377174"/>
            <a:chOff x="457200" y="1466425"/>
            <a:chExt cx="776900" cy="486300"/>
          </a:xfrm>
        </p:grpSpPr>
        <p:sp>
          <p:nvSpPr>
            <p:cNvPr id="499" name="Google Shape;499;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00" name="Google Shape;500;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4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46"/>
          <p:cNvGrpSpPr/>
          <p:nvPr/>
        </p:nvGrpSpPr>
        <p:grpSpPr>
          <a:xfrm>
            <a:off x="457402" y="2135288"/>
            <a:ext cx="602564" cy="377174"/>
            <a:chOff x="457200" y="1466425"/>
            <a:chExt cx="776900" cy="486300"/>
          </a:xfrm>
        </p:grpSpPr>
        <p:sp>
          <p:nvSpPr>
            <p:cNvPr id="504" name="Google Shape;504;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05" name="Google Shape;505;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6"/>
          <p:cNvGrpSpPr/>
          <p:nvPr/>
        </p:nvGrpSpPr>
        <p:grpSpPr>
          <a:xfrm>
            <a:off x="457290" y="2573392"/>
            <a:ext cx="602564" cy="377174"/>
            <a:chOff x="457200" y="1466425"/>
            <a:chExt cx="776900" cy="486300"/>
          </a:xfrm>
        </p:grpSpPr>
        <p:sp>
          <p:nvSpPr>
            <p:cNvPr id="509" name="Google Shape;509;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10" name="Google Shape;510;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6"/>
          <p:cNvGrpSpPr/>
          <p:nvPr/>
        </p:nvGrpSpPr>
        <p:grpSpPr>
          <a:xfrm>
            <a:off x="457352" y="1258913"/>
            <a:ext cx="602564" cy="377174"/>
            <a:chOff x="457200" y="1466425"/>
            <a:chExt cx="776900" cy="486300"/>
          </a:xfrm>
        </p:grpSpPr>
        <p:sp>
          <p:nvSpPr>
            <p:cNvPr id="514" name="Google Shape;514;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15" name="Google Shape;515;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6"/>
          <p:cNvGrpSpPr/>
          <p:nvPr/>
        </p:nvGrpSpPr>
        <p:grpSpPr>
          <a:xfrm>
            <a:off x="457240" y="1697017"/>
            <a:ext cx="602564" cy="377174"/>
            <a:chOff x="457200" y="1466425"/>
            <a:chExt cx="776900" cy="486300"/>
          </a:xfrm>
        </p:grpSpPr>
        <p:sp>
          <p:nvSpPr>
            <p:cNvPr id="519" name="Google Shape;519;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20" name="Google Shape;520;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4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22" name="Shape 522"/>
        <p:cNvGrpSpPr/>
        <p:nvPr/>
      </p:nvGrpSpPr>
      <p:grpSpPr>
        <a:xfrm>
          <a:off x="0" y="0"/>
          <a:ext cx="0" cy="0"/>
          <a:chOff x="0" y="0"/>
          <a:chExt cx="0" cy="0"/>
        </a:xfrm>
      </p:grpSpPr>
      <p:sp>
        <p:nvSpPr>
          <p:cNvPr id="523" name="Google Shape;52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5" name="Google Shape;52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6" name="Google Shape;52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7" name="Google Shape;52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8" name="Google Shape;52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4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47"/>
          <p:cNvGrpSpPr/>
          <p:nvPr/>
        </p:nvGrpSpPr>
        <p:grpSpPr>
          <a:xfrm>
            <a:off x="457427" y="3873038"/>
            <a:ext cx="602564" cy="377174"/>
            <a:chOff x="457200" y="1466425"/>
            <a:chExt cx="776900" cy="486300"/>
          </a:xfrm>
        </p:grpSpPr>
        <p:sp>
          <p:nvSpPr>
            <p:cNvPr id="531" name="Google Shape;531;p4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32" name="Google Shape;532;p4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4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47"/>
          <p:cNvGrpSpPr/>
          <p:nvPr/>
        </p:nvGrpSpPr>
        <p:grpSpPr>
          <a:xfrm>
            <a:off x="457315" y="4311142"/>
            <a:ext cx="602564" cy="377174"/>
            <a:chOff x="457200" y="1466425"/>
            <a:chExt cx="776900" cy="486300"/>
          </a:xfrm>
        </p:grpSpPr>
        <p:sp>
          <p:nvSpPr>
            <p:cNvPr id="536" name="Google Shape;536;p4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37" name="Google Shape;537;p4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7"/>
          <p:cNvGrpSpPr/>
          <p:nvPr/>
        </p:nvGrpSpPr>
        <p:grpSpPr>
          <a:xfrm>
            <a:off x="457377" y="2996663"/>
            <a:ext cx="602564" cy="377174"/>
            <a:chOff x="457200" y="1466425"/>
            <a:chExt cx="776900" cy="486300"/>
          </a:xfrm>
        </p:grpSpPr>
        <p:sp>
          <p:nvSpPr>
            <p:cNvPr id="541" name="Google Shape;541;p4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42" name="Google Shape;542;p4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4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47"/>
          <p:cNvGrpSpPr/>
          <p:nvPr/>
        </p:nvGrpSpPr>
        <p:grpSpPr>
          <a:xfrm>
            <a:off x="457265" y="3434767"/>
            <a:ext cx="602564" cy="377174"/>
            <a:chOff x="457200" y="1466425"/>
            <a:chExt cx="776900" cy="486300"/>
          </a:xfrm>
        </p:grpSpPr>
        <p:sp>
          <p:nvSpPr>
            <p:cNvPr id="546" name="Google Shape;546;p4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47" name="Google Shape;547;p4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4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47"/>
          <p:cNvGrpSpPr/>
          <p:nvPr/>
        </p:nvGrpSpPr>
        <p:grpSpPr>
          <a:xfrm>
            <a:off x="457402" y="2135288"/>
            <a:ext cx="602564" cy="377174"/>
            <a:chOff x="457200" y="1466425"/>
            <a:chExt cx="776900" cy="486300"/>
          </a:xfrm>
        </p:grpSpPr>
        <p:sp>
          <p:nvSpPr>
            <p:cNvPr id="551" name="Google Shape;551;p4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52" name="Google Shape;552;p4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47"/>
          <p:cNvGrpSpPr/>
          <p:nvPr/>
        </p:nvGrpSpPr>
        <p:grpSpPr>
          <a:xfrm>
            <a:off x="457290" y="2573392"/>
            <a:ext cx="602564" cy="377174"/>
            <a:chOff x="457200" y="1466425"/>
            <a:chExt cx="776900" cy="486300"/>
          </a:xfrm>
        </p:grpSpPr>
        <p:sp>
          <p:nvSpPr>
            <p:cNvPr id="556" name="Google Shape;556;p4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57" name="Google Shape;557;p4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7"/>
          <p:cNvGrpSpPr/>
          <p:nvPr/>
        </p:nvGrpSpPr>
        <p:grpSpPr>
          <a:xfrm>
            <a:off x="457352" y="1258913"/>
            <a:ext cx="602564" cy="377174"/>
            <a:chOff x="457200" y="1466425"/>
            <a:chExt cx="776900" cy="486300"/>
          </a:xfrm>
        </p:grpSpPr>
        <p:sp>
          <p:nvSpPr>
            <p:cNvPr id="561" name="Google Shape;561;p4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62" name="Google Shape;562;p4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4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47"/>
          <p:cNvGrpSpPr/>
          <p:nvPr/>
        </p:nvGrpSpPr>
        <p:grpSpPr>
          <a:xfrm>
            <a:off x="457240" y="1697017"/>
            <a:ext cx="602564" cy="377174"/>
            <a:chOff x="457200" y="1466425"/>
            <a:chExt cx="776900" cy="486300"/>
          </a:xfrm>
        </p:grpSpPr>
        <p:sp>
          <p:nvSpPr>
            <p:cNvPr id="566" name="Google Shape;566;p4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67" name="Google Shape;567;p4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69" name="Shape 569"/>
        <p:cNvGrpSpPr/>
        <p:nvPr/>
      </p:nvGrpSpPr>
      <p:grpSpPr>
        <a:xfrm>
          <a:off x="0" y="0"/>
          <a:ext cx="0" cy="0"/>
          <a:chOff x="0" y="0"/>
          <a:chExt cx="0" cy="0"/>
        </a:xfrm>
      </p:grpSpPr>
      <p:sp>
        <p:nvSpPr>
          <p:cNvPr id="570" name="Google Shape;570;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2" name="Google Shape;572;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3" name="Google Shape;573;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4" name="Google Shape;574;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 name="Google Shape;575;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8" name="Google Shape;578;p48"/>
          <p:cNvGrpSpPr/>
          <p:nvPr/>
        </p:nvGrpSpPr>
        <p:grpSpPr>
          <a:xfrm>
            <a:off x="457181" y="1345103"/>
            <a:ext cx="533372" cy="533480"/>
            <a:chOff x="457200" y="1378813"/>
            <a:chExt cx="695400" cy="695450"/>
          </a:xfrm>
        </p:grpSpPr>
        <p:sp>
          <p:nvSpPr>
            <p:cNvPr id="579" name="Google Shape;579;p4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80" name="Google Shape;580;p4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8"/>
          <p:cNvGrpSpPr/>
          <p:nvPr/>
        </p:nvGrpSpPr>
        <p:grpSpPr>
          <a:xfrm>
            <a:off x="3228956" y="1345103"/>
            <a:ext cx="533372" cy="533480"/>
            <a:chOff x="457200" y="1378813"/>
            <a:chExt cx="695400" cy="695450"/>
          </a:xfrm>
        </p:grpSpPr>
        <p:sp>
          <p:nvSpPr>
            <p:cNvPr id="582" name="Google Shape;582;p4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83" name="Google Shape;583;p4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4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86" name="Google Shape;586;p48"/>
          <p:cNvGrpSpPr/>
          <p:nvPr/>
        </p:nvGrpSpPr>
        <p:grpSpPr>
          <a:xfrm>
            <a:off x="6134081" y="1345853"/>
            <a:ext cx="533372" cy="533480"/>
            <a:chOff x="457200" y="1378813"/>
            <a:chExt cx="695400" cy="695450"/>
          </a:xfrm>
        </p:grpSpPr>
        <p:sp>
          <p:nvSpPr>
            <p:cNvPr id="587" name="Google Shape;587;p4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88" name="Google Shape;588;p4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4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91" name="Shape 591"/>
        <p:cNvGrpSpPr/>
        <p:nvPr/>
      </p:nvGrpSpPr>
      <p:grpSpPr>
        <a:xfrm>
          <a:off x="0" y="0"/>
          <a:ext cx="0" cy="0"/>
          <a:chOff x="0" y="0"/>
          <a:chExt cx="0" cy="0"/>
        </a:xfrm>
      </p:grpSpPr>
      <p:pic>
        <p:nvPicPr>
          <p:cNvPr id="592" name="Google Shape;592;p4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3" name="Google Shape;593;p4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6" name="Google Shape;59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7" name="Google Shape;59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9"/>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1" name="Google Shape;601;p49"/>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49"/>
          <p:cNvGrpSpPr/>
          <p:nvPr/>
        </p:nvGrpSpPr>
        <p:grpSpPr>
          <a:xfrm>
            <a:off x="4936306" y="1423553"/>
            <a:ext cx="533372" cy="533480"/>
            <a:chOff x="457200" y="1378813"/>
            <a:chExt cx="695400" cy="695450"/>
          </a:xfrm>
        </p:grpSpPr>
        <p:sp>
          <p:nvSpPr>
            <p:cNvPr id="606" name="Google Shape;606;p4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7" name="Google Shape;607;p4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9"/>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11" name="Google Shape;611;p49"/>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612" name="Shape 612"/>
        <p:cNvGrpSpPr/>
        <p:nvPr/>
      </p:nvGrpSpPr>
      <p:grpSpPr>
        <a:xfrm>
          <a:off x="0" y="0"/>
          <a:ext cx="0" cy="0"/>
          <a:chOff x="0" y="0"/>
          <a:chExt cx="0" cy="0"/>
        </a:xfrm>
      </p:grpSpPr>
      <p:sp>
        <p:nvSpPr>
          <p:cNvPr id="613" name="Google Shape;61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620" name="Google Shape;620;p5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625" name="Google Shape;625;p5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626" name="Google Shape;626;p5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31" name="Google Shape;631;p5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32" name="Google Shape;632;p5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5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36" name="Google Shape;636;p5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5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5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39" name="Shape 639"/>
        <p:cNvGrpSpPr/>
        <p:nvPr/>
      </p:nvGrpSpPr>
      <p:grpSpPr>
        <a:xfrm>
          <a:off x="0" y="0"/>
          <a:ext cx="0" cy="0"/>
          <a:chOff x="0" y="0"/>
          <a:chExt cx="0" cy="0"/>
        </a:xfrm>
      </p:grpSpPr>
      <p:sp>
        <p:nvSpPr>
          <p:cNvPr id="640" name="Google Shape;640;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3" name="Google Shape;643;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4" name="Google Shape;644;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5" name="Google Shape;645;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6" name="Google Shape;64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55" name="Google Shape;655;p5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656" name="Google Shape;656;p5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657" name="Google Shape;657;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658" name="Shape 658"/>
        <p:cNvGrpSpPr/>
        <p:nvPr/>
      </p:nvGrpSpPr>
      <p:grpSpPr>
        <a:xfrm>
          <a:off x="0" y="0"/>
          <a:ext cx="0" cy="0"/>
          <a:chOff x="0" y="0"/>
          <a:chExt cx="0" cy="0"/>
        </a:xfrm>
      </p:grpSpPr>
      <p:sp>
        <p:nvSpPr>
          <p:cNvPr id="659" name="Google Shape;659;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3" name="Google Shape;663;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4" name="Google Shape;664;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5" name="Google Shape;665;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3" name="Google Shape;673;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74" name="Google Shape;674;p5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675" name="Google Shape;675;p5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676" name="Google Shape;676;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77" name="Shape 677"/>
        <p:cNvGrpSpPr/>
        <p:nvPr/>
      </p:nvGrpSpPr>
      <p:grpSpPr>
        <a:xfrm>
          <a:off x="0" y="0"/>
          <a:ext cx="0" cy="0"/>
          <a:chOff x="0" y="0"/>
          <a:chExt cx="0" cy="0"/>
        </a:xfrm>
      </p:grpSpPr>
      <p:sp>
        <p:nvSpPr>
          <p:cNvPr id="678" name="Google Shape;678;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1" name="Google Shape;681;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3" name="Google Shape;68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4" name="Google Shape;684;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93" name="Google Shape;693;p5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94" name="Google Shape;694;p5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95" name="Google Shape;695;p5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696" name="Shape 696"/>
        <p:cNvGrpSpPr/>
        <p:nvPr/>
      </p:nvGrpSpPr>
      <p:grpSpPr>
        <a:xfrm>
          <a:off x="0" y="0"/>
          <a:ext cx="0" cy="0"/>
          <a:chOff x="0" y="0"/>
          <a:chExt cx="0" cy="0"/>
        </a:xfrm>
      </p:grpSpPr>
      <p:sp>
        <p:nvSpPr>
          <p:cNvPr id="697" name="Google Shape;69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0" name="Google Shape;70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1" name="Google Shape;701;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2" name="Google Shape;70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3" name="Google Shape;70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1" name="Google Shape;711;p5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712" name="Google Shape;712;p5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713" name="Google Shape;713;p5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714" name="Google Shape;714;p5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715" name="Shape 715"/>
        <p:cNvGrpSpPr/>
        <p:nvPr/>
      </p:nvGrpSpPr>
      <p:grpSpPr>
        <a:xfrm>
          <a:off x="0" y="0"/>
          <a:ext cx="0" cy="0"/>
          <a:chOff x="0" y="0"/>
          <a:chExt cx="0" cy="0"/>
        </a:xfrm>
      </p:grpSpPr>
      <p:sp>
        <p:nvSpPr>
          <p:cNvPr id="716" name="Google Shape;716;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9" name="Google Shape;719;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0" name="Google Shape;720;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1" name="Google Shape;721;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2" name="Google Shape;72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2" name="Google Shape;732;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33" name="Google Shape;733;p5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734" name="Google Shape;734;p5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35" name="Google Shape;735;p5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736" name="Google Shape;736;p5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737" name="Shape 737"/>
        <p:cNvGrpSpPr/>
        <p:nvPr/>
      </p:nvGrpSpPr>
      <p:grpSpPr>
        <a:xfrm>
          <a:off x="0" y="0"/>
          <a:ext cx="0" cy="0"/>
          <a:chOff x="0" y="0"/>
          <a:chExt cx="0" cy="0"/>
        </a:xfrm>
      </p:grpSpPr>
      <p:sp>
        <p:nvSpPr>
          <p:cNvPr id="738" name="Google Shape;738;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1" name="Google Shape;741;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4" name="Google Shape;744;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4" name="Google Shape;754;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55" name="Google Shape;755;p5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756" name="Google Shape;756;p5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757" name="Google Shape;757;p5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758" name="Google Shape;758;p5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759" name="Shape 759"/>
        <p:cNvGrpSpPr/>
        <p:nvPr/>
      </p:nvGrpSpPr>
      <p:grpSpPr>
        <a:xfrm>
          <a:off x="0" y="0"/>
          <a:ext cx="0" cy="0"/>
          <a:chOff x="0" y="0"/>
          <a:chExt cx="0" cy="0"/>
        </a:xfrm>
      </p:grpSpPr>
      <p:sp>
        <p:nvSpPr>
          <p:cNvPr id="760" name="Google Shape;760;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3" name="Google Shape;763;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4" name="Google Shape;76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5" name="Google Shape;765;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6" name="Google Shape;766;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5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777" name="Google Shape;777;p5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778" name="Google Shape;778;p5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779" name="Google Shape;779;p5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780" name="Google Shape;780;p5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781" name="Shape 781"/>
        <p:cNvGrpSpPr/>
        <p:nvPr/>
      </p:nvGrpSpPr>
      <p:grpSpPr>
        <a:xfrm>
          <a:off x="0" y="0"/>
          <a:ext cx="0" cy="0"/>
          <a:chOff x="0" y="0"/>
          <a:chExt cx="0" cy="0"/>
        </a:xfrm>
      </p:grpSpPr>
      <p:sp>
        <p:nvSpPr>
          <p:cNvPr id="782" name="Google Shape;782;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5" name="Google Shape;785;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6" name="Google Shape;78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8" name="Google Shape;798;p5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99" name="Google Shape;799;p5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800" name="Google Shape;800;p5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801" name="Google Shape;801;p5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802" name="Google Shape;802;p5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803" name="Shape 803"/>
        <p:cNvGrpSpPr/>
        <p:nvPr/>
      </p:nvGrpSpPr>
      <p:grpSpPr>
        <a:xfrm>
          <a:off x="0" y="0"/>
          <a:ext cx="0" cy="0"/>
          <a:chOff x="0" y="0"/>
          <a:chExt cx="0" cy="0"/>
        </a:xfrm>
      </p:grpSpPr>
      <p:sp>
        <p:nvSpPr>
          <p:cNvPr id="804" name="Google Shape;80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2" name="Google Shape;82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23" name="Google Shape;823;p5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824" name="Google Shape;82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25" name="Google Shape;825;p5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826" name="Google Shape;82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27" name="Google Shape;827;p5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828" name="Shape 828"/>
        <p:cNvGrpSpPr/>
        <p:nvPr/>
      </p:nvGrpSpPr>
      <p:grpSpPr>
        <a:xfrm>
          <a:off x="0" y="0"/>
          <a:ext cx="0" cy="0"/>
          <a:chOff x="0" y="0"/>
          <a:chExt cx="0" cy="0"/>
        </a:xfrm>
      </p:grpSpPr>
      <p:sp>
        <p:nvSpPr>
          <p:cNvPr id="829" name="Google Shape;82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2" name="Google Shape;83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3" name="Google Shape;83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4" name="Google Shape;83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5" name="Google Shape;83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7" name="Google Shape;847;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48" name="Google Shape;848;p6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849" name="Google Shape;849;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50" name="Google Shape;850;p6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851" name="Google Shape;851;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52" name="Google Shape;852;p6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853" name="Shape 853"/>
        <p:cNvGrpSpPr/>
        <p:nvPr/>
      </p:nvGrpSpPr>
      <p:grpSpPr>
        <a:xfrm>
          <a:off x="0" y="0"/>
          <a:ext cx="0" cy="0"/>
          <a:chOff x="0" y="0"/>
          <a:chExt cx="0" cy="0"/>
        </a:xfrm>
      </p:grpSpPr>
      <p:sp>
        <p:nvSpPr>
          <p:cNvPr id="854" name="Google Shape;85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7" name="Google Shape;85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8" name="Google Shape;85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9" name="Google Shape;859;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0" name="Google Shape;86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2" name="Google Shape;872;p6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73" name="Google Shape;873;p6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874" name="Google Shape;874;p6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875" name="Google Shape;875;p6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876" name="Google Shape;876;p6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877" name="Google Shape;877;p6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878" name="Shape 878"/>
        <p:cNvGrpSpPr/>
        <p:nvPr/>
      </p:nvGrpSpPr>
      <p:grpSpPr>
        <a:xfrm>
          <a:off x="0" y="0"/>
          <a:ext cx="0" cy="0"/>
          <a:chOff x="0" y="0"/>
          <a:chExt cx="0" cy="0"/>
        </a:xfrm>
      </p:grpSpPr>
      <p:sp>
        <p:nvSpPr>
          <p:cNvPr id="879" name="Google Shape;87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2" name="Google Shape;882;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3" name="Google Shape;883;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4" name="Google Shape;884;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5" name="Google Shape;88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7" name="Google Shape;897;p6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98" name="Google Shape;898;p6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99" name="Google Shape;899;p6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900" name="Google Shape;900;p6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901" name="Google Shape;901;p6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902" name="Google Shape;902;p6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903" name="Shape 903"/>
        <p:cNvGrpSpPr/>
        <p:nvPr/>
      </p:nvGrpSpPr>
      <p:grpSpPr>
        <a:xfrm>
          <a:off x="0" y="0"/>
          <a:ext cx="0" cy="0"/>
          <a:chOff x="0" y="0"/>
          <a:chExt cx="0" cy="0"/>
        </a:xfrm>
      </p:grpSpPr>
      <p:sp>
        <p:nvSpPr>
          <p:cNvPr id="904" name="Google Shape;904;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8" name="Google Shape;9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9" name="Google Shape;909;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0" name="Google Shape;91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4" name="Google Shape;924;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25" name="Google Shape;925;p6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26" name="Google Shape;926;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27" name="Google Shape;927;p6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928" name="Google Shape;928;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29" name="Google Shape;929;p6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930" name="Google Shape;930;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931" name="Shape 931"/>
        <p:cNvGrpSpPr/>
        <p:nvPr/>
      </p:nvGrpSpPr>
      <p:grpSpPr>
        <a:xfrm>
          <a:off x="0" y="0"/>
          <a:ext cx="0" cy="0"/>
          <a:chOff x="0" y="0"/>
          <a:chExt cx="0" cy="0"/>
        </a:xfrm>
      </p:grpSpPr>
      <p:sp>
        <p:nvSpPr>
          <p:cNvPr id="932" name="Google Shape;93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5" name="Google Shape;935;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7" name="Google Shape;937;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8" name="Google Shape;93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53" name="Google Shape;953;p6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954" name="Google Shape;954;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55" name="Google Shape;955;p6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956" name="Google Shape;956;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57" name="Google Shape;957;p6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958" name="Google Shape;958;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959" name="Shape 959"/>
        <p:cNvGrpSpPr/>
        <p:nvPr/>
      </p:nvGrpSpPr>
      <p:grpSpPr>
        <a:xfrm>
          <a:off x="0" y="0"/>
          <a:ext cx="0" cy="0"/>
          <a:chOff x="0" y="0"/>
          <a:chExt cx="0" cy="0"/>
        </a:xfrm>
      </p:grpSpPr>
      <p:sp>
        <p:nvSpPr>
          <p:cNvPr id="960" name="Google Shape;960;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0" name="Google Shape;980;p6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81" name="Google Shape;981;p6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982" name="Google Shape;982;p6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983" name="Google Shape;983;p6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984" name="Google Shape;984;p6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985" name="Google Shape;985;p6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986" name="Google Shape;986;p6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987" name="Shape 987"/>
        <p:cNvGrpSpPr/>
        <p:nvPr/>
      </p:nvGrpSpPr>
      <p:grpSpPr>
        <a:xfrm>
          <a:off x="0" y="0"/>
          <a:ext cx="0" cy="0"/>
          <a:chOff x="0" y="0"/>
          <a:chExt cx="0" cy="0"/>
        </a:xfrm>
      </p:grpSpPr>
      <p:sp>
        <p:nvSpPr>
          <p:cNvPr id="988" name="Google Shape;988;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1" name="Google Shape;991;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2" name="Google Shape;99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3" name="Google Shape;993;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4" name="Google Shape;99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8" name="Google Shape;1008;p6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009" name="Google Shape;1009;p6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010" name="Google Shape;1010;p6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011" name="Google Shape;1011;p6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012" name="Google Shape;1012;p6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sp>
        <p:nvSpPr>
          <p:cNvPr id="1013" name="Google Shape;1013;p66"/>
          <p:cNvSpPr/>
          <p:nvPr/>
        </p:nvSpPr>
        <p:spPr>
          <a:xfrm>
            <a:off x="429768" y="3794760"/>
            <a:ext cx="520980" cy="393192"/>
          </a:xfrm>
          <a:prstGeom prst="rect">
            <a:avLst/>
          </a:prstGeom>
          <a:noFill/>
          <a:ln>
            <a:noFill/>
          </a:ln>
        </p:spPr>
      </p:sp>
      <p:pic>
        <p:nvPicPr>
          <p:cNvPr id="1014" name="Google Shape;1014;p66"/>
          <p:cNvPicPr preferRelativeResize="0"/>
          <p:nvPr/>
        </p:nvPicPr>
        <p:blipFill rotWithShape="1">
          <a:blip r:embed="rId7">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1015" name="Shape 1015"/>
        <p:cNvGrpSpPr/>
        <p:nvPr/>
      </p:nvGrpSpPr>
      <p:grpSpPr>
        <a:xfrm>
          <a:off x="0" y="0"/>
          <a:ext cx="0" cy="0"/>
          <a:chOff x="0" y="0"/>
          <a:chExt cx="0" cy="0"/>
        </a:xfrm>
      </p:grpSpPr>
      <p:sp>
        <p:nvSpPr>
          <p:cNvPr id="1016" name="Google Shape;101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8" name="Google Shape;1018;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9" name="Google Shape;1019;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0" name="Google Shape;1020;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1" name="Google Shape;1021;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7"/>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8" name="Google Shape;1038;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39" name="Google Shape;1039;p6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040" name="Google Shape;1040;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41" name="Google Shape;1041;p6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042" name="Google Shape;1042;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43" name="Google Shape;1043;p6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044" name="Google Shape;1044;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45" name="Google Shape;1045;p6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046" name="Shape 1046"/>
        <p:cNvGrpSpPr/>
        <p:nvPr/>
      </p:nvGrpSpPr>
      <p:grpSpPr>
        <a:xfrm>
          <a:off x="0" y="0"/>
          <a:ext cx="0" cy="0"/>
          <a:chOff x="0" y="0"/>
          <a:chExt cx="0" cy="0"/>
        </a:xfrm>
      </p:grpSpPr>
      <p:sp>
        <p:nvSpPr>
          <p:cNvPr id="1047" name="Google Shape;1047;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49" name="Google Shape;1049;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50" name="Google Shape;105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1" name="Google Shape;1051;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2" name="Google Shape;105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7" name="Google Shape;1057;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1" name="Google Shape;1061;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7" name="Google Shape;1067;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69" name="Google Shape;1069;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70" name="Google Shape;1070;p6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071" name="Google Shape;1071;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72" name="Google Shape;1072;p6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73" name="Google Shape;1073;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74" name="Google Shape;1074;p6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75" name="Google Shape;1075;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76" name="Google Shape;1076;p6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077" name="Shape 1077"/>
        <p:cNvGrpSpPr/>
        <p:nvPr/>
      </p:nvGrpSpPr>
      <p:grpSpPr>
        <a:xfrm>
          <a:off x="0" y="0"/>
          <a:ext cx="0" cy="0"/>
          <a:chOff x="0" y="0"/>
          <a:chExt cx="0" cy="0"/>
        </a:xfrm>
      </p:grpSpPr>
      <p:sp>
        <p:nvSpPr>
          <p:cNvPr id="1078" name="Google Shape;1078;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80" name="Google Shape;1080;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1" name="Google Shape;108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2" name="Google Shape;1082;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3" name="Google Shape;1083;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8" name="Google Shape;1098;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0" name="Google Shape;1100;p6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101" name="Google Shape;1101;p6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102" name="Google Shape;1102;p6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103" name="Google Shape;1103;p6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104" name="Google Shape;1104;p6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105" name="Google Shape;1105;p6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106" name="Google Shape;1106;p6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107" name="Google Shape;1107;p6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108" name="Shape 1108"/>
        <p:cNvGrpSpPr/>
        <p:nvPr/>
      </p:nvGrpSpPr>
      <p:grpSpPr>
        <a:xfrm>
          <a:off x="0" y="0"/>
          <a:ext cx="0" cy="0"/>
          <a:chOff x="0" y="0"/>
          <a:chExt cx="0" cy="0"/>
        </a:xfrm>
      </p:grpSpPr>
      <p:sp>
        <p:nvSpPr>
          <p:cNvPr id="1109" name="Google Shape;110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11" name="Google Shape;111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2" name="Google Shape;111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3" name="Google Shape;111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4" name="Google Shape;111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7" name="Google Shape;1127;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7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132" name="Google Shape;1132;p7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133" name="Google Shape;1133;p7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134" name="Google Shape;1134;p7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135" name="Google Shape;1135;p7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136" name="Google Shape;1136;p7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137" name="Google Shape;1137;p7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138" name="Google Shape;1138;p7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139" name="Shape 1139"/>
        <p:cNvGrpSpPr/>
        <p:nvPr/>
      </p:nvGrpSpPr>
      <p:grpSpPr>
        <a:xfrm>
          <a:off x="0" y="0"/>
          <a:ext cx="0" cy="0"/>
          <a:chOff x="0" y="0"/>
          <a:chExt cx="0" cy="0"/>
        </a:xfrm>
      </p:grpSpPr>
      <p:pic>
        <p:nvPicPr>
          <p:cNvPr id="1140" name="Google Shape;1140;p7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1" name="Google Shape;1141;p7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3" name="Google Shape;114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4" name="Google Shape;1144;p7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145" name="Google Shape;1145;p7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146" name="Google Shape;1146;p71"/>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47" name="Shape 1147"/>
        <p:cNvGrpSpPr/>
        <p:nvPr/>
      </p:nvGrpSpPr>
      <p:grpSpPr>
        <a:xfrm>
          <a:off x="0" y="0"/>
          <a:ext cx="0" cy="0"/>
          <a:chOff x="0" y="0"/>
          <a:chExt cx="0" cy="0"/>
        </a:xfrm>
      </p:grpSpPr>
      <p:pic>
        <p:nvPicPr>
          <p:cNvPr id="1148" name="Google Shape;114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9" name="Google Shape;114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0" name="Google Shape;115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1" name="Google Shape;1151;p7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52" name="Google Shape;1152;p7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153" name="Shape 1153"/>
        <p:cNvGrpSpPr/>
        <p:nvPr/>
      </p:nvGrpSpPr>
      <p:grpSpPr>
        <a:xfrm>
          <a:off x="0" y="0"/>
          <a:ext cx="0" cy="0"/>
          <a:chOff x="0" y="0"/>
          <a:chExt cx="0" cy="0"/>
        </a:xfrm>
      </p:grpSpPr>
      <p:pic>
        <p:nvPicPr>
          <p:cNvPr id="1154" name="Google Shape;1154;p7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155" name="Google Shape;115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156" name="Shape 1156"/>
        <p:cNvGrpSpPr/>
        <p:nvPr/>
      </p:nvGrpSpPr>
      <p:grpSpPr>
        <a:xfrm>
          <a:off x="0" y="0"/>
          <a:ext cx="0" cy="0"/>
          <a:chOff x="0" y="0"/>
          <a:chExt cx="0" cy="0"/>
        </a:xfrm>
      </p:grpSpPr>
      <p:pic>
        <p:nvPicPr>
          <p:cNvPr id="1157" name="Google Shape;1157;p7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58" name="Google Shape;1158;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7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0" name="Google Shape;1160;p7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61" name="Google Shape;1161;p7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162" name="Google Shape;1162;p7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164" name="Shape 1164"/>
        <p:cNvGrpSpPr/>
        <p:nvPr/>
      </p:nvGrpSpPr>
      <p:grpSpPr>
        <a:xfrm>
          <a:off x="0" y="0"/>
          <a:ext cx="0" cy="0"/>
          <a:chOff x="0" y="0"/>
          <a:chExt cx="0" cy="0"/>
        </a:xfrm>
      </p:grpSpPr>
      <p:pic>
        <p:nvPicPr>
          <p:cNvPr id="1165" name="Google Shape;1165;p7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67" name="Google Shape;1167;p7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68" name="Google Shape;1168;p7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69" name="Google Shape;1169;p7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172" name="Shape 1172"/>
        <p:cNvGrpSpPr/>
        <p:nvPr/>
      </p:nvGrpSpPr>
      <p:grpSpPr>
        <a:xfrm>
          <a:off x="0" y="0"/>
          <a:ext cx="0" cy="0"/>
          <a:chOff x="0" y="0"/>
          <a:chExt cx="0" cy="0"/>
        </a:xfrm>
      </p:grpSpPr>
      <p:pic>
        <p:nvPicPr>
          <p:cNvPr id="1173" name="Google Shape;1173;p7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174" name="Google Shape;1174;p7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175" name="Google Shape;1175;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1176" name="Shape 1176"/>
        <p:cNvGrpSpPr/>
        <p:nvPr/>
      </p:nvGrpSpPr>
      <p:grpSpPr>
        <a:xfrm>
          <a:off x="0" y="0"/>
          <a:ext cx="0" cy="0"/>
          <a:chOff x="0" y="0"/>
          <a:chExt cx="0" cy="0"/>
        </a:xfrm>
      </p:grpSpPr>
      <p:pic>
        <p:nvPicPr>
          <p:cNvPr id="1177" name="Google Shape;1177;p7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178" name="Google Shape;1178;p7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179" name="Google Shape;117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180" name="Shape 1180"/>
        <p:cNvGrpSpPr/>
        <p:nvPr/>
      </p:nvGrpSpPr>
      <p:grpSpPr>
        <a:xfrm>
          <a:off x="0" y="0"/>
          <a:ext cx="0" cy="0"/>
          <a:chOff x="0" y="0"/>
          <a:chExt cx="0" cy="0"/>
        </a:xfrm>
      </p:grpSpPr>
      <p:pic>
        <p:nvPicPr>
          <p:cNvPr id="1181" name="Google Shape;1181;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2" name="Google Shape;1182;p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83" name="Google Shape;1183;p7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84" name="Google Shape;1184;p7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9.xml"/><Relationship Id="rId42" Type="http://schemas.openxmlformats.org/officeDocument/2006/relationships/slideLayout" Target="../slideLayouts/slideLayout61.xml"/><Relationship Id="rId41" Type="http://schemas.openxmlformats.org/officeDocument/2006/relationships/slideLayout" Target="../slideLayouts/slideLayout60.xml"/><Relationship Id="rId44" Type="http://schemas.openxmlformats.org/officeDocument/2006/relationships/slideLayout" Target="../slideLayouts/slideLayout63.xml"/><Relationship Id="rId43" Type="http://schemas.openxmlformats.org/officeDocument/2006/relationships/slideLayout" Target="../slideLayouts/slideLayout62.xml"/><Relationship Id="rId46" Type="http://schemas.openxmlformats.org/officeDocument/2006/relationships/slideLayout" Target="../slideLayouts/slideLayout65.xml"/><Relationship Id="rId45" Type="http://schemas.openxmlformats.org/officeDocument/2006/relationships/slideLayout" Target="../slideLayouts/slideLayout64.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48" Type="http://schemas.openxmlformats.org/officeDocument/2006/relationships/slideLayout" Target="../slideLayouts/slideLayout67.xml"/><Relationship Id="rId47" Type="http://schemas.openxmlformats.org/officeDocument/2006/relationships/slideLayout" Target="../slideLayouts/slideLayout66.xml"/><Relationship Id="rId49" Type="http://schemas.openxmlformats.org/officeDocument/2006/relationships/slideLayout" Target="../slideLayouts/slideLayout6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33" Type="http://schemas.openxmlformats.org/officeDocument/2006/relationships/slideLayout" Target="../slideLayouts/slideLayout52.xml"/><Relationship Id="rId32" Type="http://schemas.openxmlformats.org/officeDocument/2006/relationships/slideLayout" Target="../slideLayouts/slideLayout51.xml"/><Relationship Id="rId35" Type="http://schemas.openxmlformats.org/officeDocument/2006/relationships/slideLayout" Target="../slideLayouts/slideLayout54.xml"/><Relationship Id="rId34" Type="http://schemas.openxmlformats.org/officeDocument/2006/relationships/slideLayout" Target="../slideLayouts/slideLayout53.xml"/><Relationship Id="rId37" Type="http://schemas.openxmlformats.org/officeDocument/2006/relationships/slideLayout" Target="../slideLayouts/slideLayout56.xml"/><Relationship Id="rId36" Type="http://schemas.openxmlformats.org/officeDocument/2006/relationships/slideLayout" Target="../slideLayouts/slideLayout55.xml"/><Relationship Id="rId39" Type="http://schemas.openxmlformats.org/officeDocument/2006/relationships/slideLayout" Target="../slideLayouts/slideLayout58.xml"/><Relationship Id="rId38" Type="http://schemas.openxmlformats.org/officeDocument/2006/relationships/slideLayout" Target="../slideLayouts/slideLayout57.xml"/><Relationship Id="rId20" Type="http://schemas.openxmlformats.org/officeDocument/2006/relationships/slideLayout" Target="../slideLayouts/slideLayout39.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29" Type="http://schemas.openxmlformats.org/officeDocument/2006/relationships/slideLayout" Target="../slideLayouts/slideLayout48.xml"/><Relationship Id="rId51" Type="http://schemas.openxmlformats.org/officeDocument/2006/relationships/slideLayout" Target="../slideLayouts/slideLayout70.xml"/><Relationship Id="rId50" Type="http://schemas.openxmlformats.org/officeDocument/2006/relationships/slideLayout" Target="../slideLayouts/slideLayout69.xml"/><Relationship Id="rId53" Type="http://schemas.openxmlformats.org/officeDocument/2006/relationships/slideLayout" Target="../slideLayouts/slideLayout72.xml"/><Relationship Id="rId52" Type="http://schemas.openxmlformats.org/officeDocument/2006/relationships/slideLayout" Target="../slideLayouts/slideLayout71.xml"/><Relationship Id="rId11" Type="http://schemas.openxmlformats.org/officeDocument/2006/relationships/slideLayout" Target="../slideLayouts/slideLayout30.xml"/><Relationship Id="rId55" Type="http://schemas.openxmlformats.org/officeDocument/2006/relationships/slideLayout" Target="../slideLayouts/slideLayout74.xml"/><Relationship Id="rId10" Type="http://schemas.openxmlformats.org/officeDocument/2006/relationships/slideLayout" Target="../slideLayouts/slideLayout29.xml"/><Relationship Id="rId54" Type="http://schemas.openxmlformats.org/officeDocument/2006/relationships/slideLayout" Target="../slideLayouts/slideLayout73.xml"/><Relationship Id="rId13" Type="http://schemas.openxmlformats.org/officeDocument/2006/relationships/slideLayout" Target="../slideLayouts/slideLayout32.xml"/><Relationship Id="rId57" Type="http://schemas.openxmlformats.org/officeDocument/2006/relationships/slideLayout" Target="../slideLayouts/slideLayout76.xml"/><Relationship Id="rId12" Type="http://schemas.openxmlformats.org/officeDocument/2006/relationships/slideLayout" Target="../slideLayouts/slideLayout31.xml"/><Relationship Id="rId56" Type="http://schemas.openxmlformats.org/officeDocument/2006/relationships/slideLayout" Target="../slideLayouts/slideLayout7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58" Type="http://schemas.openxmlformats.org/officeDocument/2006/relationships/theme" Target="../theme/theme2.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9" Type="http://schemas.openxmlformats.org/officeDocument/2006/relationships/slideLayout" Target="../slideLayouts/slideLayout38.xml"/><Relationship Id="rId1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3" name="Shape 123"/>
        <p:cNvGrpSpPr/>
        <p:nvPr/>
      </p:nvGrpSpPr>
      <p:grpSpPr>
        <a:xfrm>
          <a:off x="0" y="0"/>
          <a:ext cx="0" cy="0"/>
          <a:chOff x="0" y="0"/>
          <a:chExt cx="0" cy="0"/>
        </a:xfrm>
      </p:grpSpPr>
      <p:sp>
        <p:nvSpPr>
          <p:cNvPr id="124" name="Google Shape;124;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20.png"/><Relationship Id="rId4" Type="http://schemas.openxmlformats.org/officeDocument/2006/relationships/image" Target="../media/image1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20.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45.png"/><Relationship Id="rId4" Type="http://schemas.openxmlformats.org/officeDocument/2006/relationships/hyperlink" Target="http://www.youtube.com/watch?v=PyqcNX0NO_E" TargetMode="External"/><Relationship Id="rId5" Type="http://schemas.openxmlformats.org/officeDocument/2006/relationships/image" Target="../media/image1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39.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4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47.png"/><Relationship Id="rId4" Type="http://schemas.openxmlformats.org/officeDocument/2006/relationships/image" Target="../media/image14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9"/>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sz="1400"/>
              <a:t>Lesson 4.3</a:t>
            </a:r>
            <a:endParaRPr sz="1400"/>
          </a:p>
        </p:txBody>
      </p:sp>
      <p:sp>
        <p:nvSpPr>
          <p:cNvPr id="1190" name="Google Shape;1190;p79"/>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b="1" lang="en">
                <a:solidFill>
                  <a:srgbClr val="24292E"/>
                </a:solidFill>
                <a:highlight>
                  <a:srgbClr val="FFFFFF"/>
                </a:highlight>
                <a:latin typeface="Roboto"/>
                <a:ea typeface="Roboto"/>
                <a:cs typeface="Roboto"/>
                <a:sym typeface="Roboto"/>
              </a:rPr>
              <a:t>Merging and Data Clean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0" name="Google Shape;1270;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Binning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284" name="Google Shape;1284;p90"/>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1285" name="Google Shape;1285;p90"/>
          <p:cNvPicPr preferRelativeResize="0"/>
          <p:nvPr/>
        </p:nvPicPr>
        <p:blipFill rotWithShape="1">
          <a:blip r:embed="rId4">
            <a:alphaModFix/>
          </a:blip>
          <a:srcRect b="9714" l="0" r="0" t="0"/>
          <a:stretch/>
        </p:blipFill>
        <p:spPr>
          <a:xfrm>
            <a:off x="5906525" y="627775"/>
            <a:ext cx="3020225" cy="3635674"/>
          </a:xfrm>
          <a:prstGeom prst="rect">
            <a:avLst/>
          </a:prstGeom>
          <a:noFill/>
          <a:ln>
            <a:noFill/>
          </a:ln>
        </p:spPr>
      </p:pic>
      <p:sp>
        <p:nvSpPr>
          <p:cNvPr id="1286" name="Google Shape;1286;p90"/>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Roboto"/>
                <a:ea typeface="Roboto"/>
                <a:cs typeface="Roboto"/>
                <a:sym typeface="Roboto"/>
              </a:rPr>
              <a:t>The </a:t>
            </a:r>
            <a:r>
              <a:rPr lang="en" sz="2200">
                <a:solidFill>
                  <a:srgbClr val="FFFFFF"/>
                </a:solidFill>
                <a:latin typeface="Roboto"/>
                <a:ea typeface="Roboto"/>
                <a:cs typeface="Roboto"/>
                <a:sym typeface="Roboto"/>
              </a:rPr>
              <a:t>"binning" method is an effective function that place values into groups in order to allow a more vigorous customization of datasets.</a:t>
            </a:r>
            <a:endParaRPr sz="3200">
              <a:solidFill>
                <a:srgbClr val="FFFFFF"/>
              </a:solidFill>
              <a:latin typeface="Roboto Light"/>
              <a:ea typeface="Roboto Light"/>
              <a:cs typeface="Roboto Light"/>
              <a:sym typeface="Roboto Light"/>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1"/>
          <p:cNvSpPr txBox="1"/>
          <p:nvPr>
            <p:ph idx="3" type="body"/>
          </p:nvPr>
        </p:nvSpPr>
        <p:spPr>
          <a:xfrm>
            <a:off x="216900" y="722650"/>
            <a:ext cx="8927100" cy="354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pd.cut()</a:t>
            </a:r>
            <a:endParaRPr b="1"/>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Clr>
                <a:schemeClr val="dk1"/>
              </a:buClr>
              <a:buSzPts val="1100"/>
              <a:buFont typeface="Arial"/>
              <a:buNone/>
            </a:pPr>
            <a:r>
              <a:t/>
            </a:r>
            <a:endParaRPr b="1"/>
          </a:p>
        </p:txBody>
      </p:sp>
      <p:sp>
        <p:nvSpPr>
          <p:cNvPr id="1292" name="Google Shape;1292;p91"/>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Binning Data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		</a:t>
            </a:r>
            <a:endParaRPr b="1" sz="2600">
              <a:latin typeface="Roboto"/>
              <a:ea typeface="Roboto"/>
              <a:cs typeface="Roboto"/>
              <a:sym typeface="Roboto"/>
            </a:endParaRPr>
          </a:p>
        </p:txBody>
      </p:sp>
      <p:sp>
        <p:nvSpPr>
          <p:cNvPr id="1293" name="Google Shape;1293;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94" name="Google Shape;1294;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5" name="Google Shape;1295;p91"/>
          <p:cNvSpPr txBox="1"/>
          <p:nvPr/>
        </p:nvSpPr>
        <p:spPr>
          <a:xfrm>
            <a:off x="523200" y="966625"/>
            <a:ext cx="8314500" cy="5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333333"/>
                </a:solidFill>
                <a:highlight>
                  <a:srgbClr val="FFFFFF"/>
                </a:highlight>
                <a:latin typeface="Roboto"/>
                <a:ea typeface="Roboto"/>
                <a:cs typeface="Roboto"/>
                <a:sym typeface="Roboto"/>
              </a:rPr>
              <a:t>Use </a:t>
            </a:r>
            <a:r>
              <a:rPr lang="en" sz="1200">
                <a:solidFill>
                  <a:srgbClr val="404040"/>
                </a:solidFill>
                <a:highlight>
                  <a:schemeClr val="lt2"/>
                </a:highlight>
                <a:latin typeface="Consolas"/>
                <a:ea typeface="Consolas"/>
                <a:cs typeface="Consolas"/>
                <a:sym typeface="Consolas"/>
              </a:rPr>
              <a:t>pd.cut()</a:t>
            </a:r>
            <a:r>
              <a:rPr lang="en">
                <a:solidFill>
                  <a:srgbClr val="333333"/>
                </a:solidFill>
                <a:highlight>
                  <a:srgbClr val="FFFFFF"/>
                </a:highlight>
                <a:latin typeface="Roboto"/>
                <a:ea typeface="Roboto"/>
                <a:cs typeface="Roboto"/>
                <a:sym typeface="Roboto"/>
              </a:rPr>
              <a:t> when you need to segment and sort data values into bins. This function is also useful for going from a continuous variable to a categorical variable.</a:t>
            </a:r>
            <a:endParaRPr/>
          </a:p>
        </p:txBody>
      </p:sp>
      <p:pic>
        <p:nvPicPr>
          <p:cNvPr id="1296" name="Google Shape;1296;p91"/>
          <p:cNvPicPr preferRelativeResize="0"/>
          <p:nvPr/>
        </p:nvPicPr>
        <p:blipFill>
          <a:blip r:embed="rId3">
            <a:alphaModFix/>
          </a:blip>
          <a:stretch>
            <a:fillRect/>
          </a:stretch>
        </p:blipFill>
        <p:spPr>
          <a:xfrm>
            <a:off x="881725" y="1788625"/>
            <a:ext cx="6299678" cy="269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2"/>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Binning Data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p:txBody>
      </p:sp>
      <p:sp>
        <p:nvSpPr>
          <p:cNvPr id="1302" name="Google Shape;130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03" name="Google Shape;1303;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4" name="Google Shape;1304;p92"/>
          <p:cNvSpPr txBox="1"/>
          <p:nvPr/>
        </p:nvSpPr>
        <p:spPr>
          <a:xfrm>
            <a:off x="618950" y="775225"/>
            <a:ext cx="8314500" cy="5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What makes binning so powerful is that, after creating and applying these bins, the DataFrame can be grouped according to those values and thus a higher-level analysis can be conducted.</a:t>
            </a:r>
            <a:endParaRPr/>
          </a:p>
        </p:txBody>
      </p:sp>
      <p:pic>
        <p:nvPicPr>
          <p:cNvPr id="1305" name="Google Shape;1305;p92"/>
          <p:cNvPicPr preferRelativeResize="0"/>
          <p:nvPr/>
        </p:nvPicPr>
        <p:blipFill>
          <a:blip r:embed="rId3">
            <a:alphaModFix/>
          </a:blip>
          <a:stretch>
            <a:fillRect/>
          </a:stretch>
        </p:blipFill>
        <p:spPr>
          <a:xfrm>
            <a:off x="908025" y="1567775"/>
            <a:ext cx="5340339" cy="32122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5 Minutes</a:t>
            </a:r>
            <a:endParaRPr/>
          </a:p>
        </p:txBody>
      </p:sp>
      <p:sp>
        <p:nvSpPr>
          <p:cNvPr id="1311" name="Google Shape;1311;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13" name="Google Shape;1313;p9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Binning TED</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a:t>
            </a:r>
            <a:r>
              <a:rPr lang="en" sz="1900">
                <a:latin typeface="Roboto Light"/>
                <a:ea typeface="Roboto Light"/>
                <a:cs typeface="Roboto Light"/>
                <a:sym typeface="Roboto Light"/>
              </a:rPr>
              <a:t>you will put your binning skills to the test by creating bins for TED Talks based upon their viewership.</a:t>
            </a:r>
            <a:endParaRPr sz="1900">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94"/>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319" name="Google Shape;131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Binning TED</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320" name="Google Shape;1320;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21" name="Google Shape;1321;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2" name="Google Shape;1322;p94"/>
          <p:cNvSpPr txBox="1"/>
          <p:nvPr/>
        </p:nvSpPr>
        <p:spPr>
          <a:xfrm>
            <a:off x="499850" y="1127050"/>
            <a:ext cx="7868400" cy="230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Read in the CSV file provided and print it to the screen.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Find the minimum "views" and maximum "views".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Using the minimum and maximum "views" as a reference, create 10 bins in which to slice the data.</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new column called "View Group" and fill it with the values collected through your slicing.</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Group the DataFrame based upon the values within "View Group".</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Find out how many rows fall into each group before finding the averages for "comments", "duration", and "languages".</a:t>
            </a:r>
            <a:endParaRPr sz="1600">
              <a:solidFill>
                <a:srgbClr val="24292E"/>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8" name="Google Shape;1328;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4" name="Google Shape;1334;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35" name="Google Shape;1335;p9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Mapping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1" name="Google Shape;1341;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1342" name="Google Shape;1342;p97"/>
          <p:cNvPicPr preferRelativeResize="0"/>
          <p:nvPr/>
        </p:nvPicPr>
        <p:blipFill>
          <a:blip r:embed="rId3">
            <a:alphaModFix/>
          </a:blip>
          <a:stretch>
            <a:fillRect/>
          </a:stretch>
        </p:blipFill>
        <p:spPr>
          <a:xfrm>
            <a:off x="3706187" y="627775"/>
            <a:ext cx="1731625" cy="1515175"/>
          </a:xfrm>
          <a:prstGeom prst="rect">
            <a:avLst/>
          </a:prstGeom>
          <a:noFill/>
          <a:ln>
            <a:noFill/>
          </a:ln>
        </p:spPr>
      </p:pic>
      <p:pic>
        <p:nvPicPr>
          <p:cNvPr id="1343" name="Google Shape;1343;p97"/>
          <p:cNvPicPr preferRelativeResize="0"/>
          <p:nvPr/>
        </p:nvPicPr>
        <p:blipFill rotWithShape="1">
          <a:blip r:embed="rId4">
            <a:alphaModFix/>
          </a:blip>
          <a:srcRect b="9714" l="0" r="0" t="0"/>
          <a:stretch/>
        </p:blipFill>
        <p:spPr>
          <a:xfrm>
            <a:off x="5984025" y="848475"/>
            <a:ext cx="3020225" cy="3635674"/>
          </a:xfrm>
          <a:prstGeom prst="rect">
            <a:avLst/>
          </a:prstGeom>
          <a:noFill/>
          <a:ln>
            <a:noFill/>
          </a:ln>
        </p:spPr>
      </p:pic>
      <p:sp>
        <p:nvSpPr>
          <p:cNvPr id="1344" name="Google Shape;1344;p97"/>
          <p:cNvSpPr txBox="1"/>
          <p:nvPr/>
        </p:nvSpPr>
        <p:spPr>
          <a:xfrm>
            <a:off x="404050" y="2142950"/>
            <a:ext cx="61245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Roboto"/>
                <a:ea typeface="Roboto"/>
                <a:cs typeface="Roboto"/>
                <a:sym typeface="Roboto"/>
              </a:rPr>
              <a:t>Similar to </a:t>
            </a:r>
            <a:r>
              <a:rPr lang="en" sz="2200">
                <a:solidFill>
                  <a:srgbClr val="FFFFFF"/>
                </a:solidFill>
                <a:latin typeface="Roboto"/>
                <a:ea typeface="Roboto"/>
                <a:cs typeface="Roboto"/>
                <a:sym typeface="Roboto"/>
              </a:rPr>
              <a:t>Excel’s</a:t>
            </a:r>
            <a:r>
              <a:rPr lang="en" sz="2200">
                <a:solidFill>
                  <a:srgbClr val="FFFFFF"/>
                </a:solidFill>
                <a:latin typeface="Roboto"/>
                <a:ea typeface="Roboto"/>
                <a:cs typeface="Roboto"/>
                <a:sym typeface="Roboto"/>
              </a:rPr>
              <a:t> number formats, Pandas unlocks the same functionality using the </a:t>
            </a:r>
            <a:r>
              <a:rPr lang="en" sz="1600">
                <a:solidFill>
                  <a:srgbClr val="FFFFFF"/>
                </a:solidFill>
                <a:latin typeface="Consolas"/>
                <a:ea typeface="Consolas"/>
                <a:cs typeface="Consolas"/>
                <a:sym typeface="Consolas"/>
              </a:rPr>
              <a:t>df.map()</a:t>
            </a:r>
            <a:r>
              <a:rPr lang="en" sz="2200">
                <a:solidFill>
                  <a:srgbClr val="FFFFFF"/>
                </a:solidFill>
                <a:latin typeface="Roboto"/>
                <a:ea typeface="Roboto"/>
                <a:cs typeface="Roboto"/>
                <a:sym typeface="Roboto"/>
              </a:rPr>
              <a:t> method, thus allowing users to style columns wholesale.</a:t>
            </a:r>
            <a:endParaRPr sz="2200">
              <a:solidFill>
                <a:srgbClr val="FFFFFF"/>
              </a:solidFill>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t/>
            </a:r>
            <a:endParaRPr sz="2200">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Class Objectives</a:t>
            </a:r>
            <a:endParaRPr b="1" sz="2600">
              <a:latin typeface="Roboto"/>
              <a:ea typeface="Roboto"/>
              <a:cs typeface="Roboto"/>
              <a:sym typeface="Roboto"/>
            </a:endParaRPr>
          </a:p>
          <a:p>
            <a:pPr indent="0" lvl="0" marL="0" rtl="0" algn="l">
              <a:spcBef>
                <a:spcPts val="0"/>
              </a:spcBef>
              <a:spcAft>
                <a:spcPts val="0"/>
              </a:spcAft>
              <a:buNone/>
            </a:pPr>
            <a:r>
              <a:t/>
            </a:r>
            <a:endParaRPr/>
          </a:p>
        </p:txBody>
      </p:sp>
      <p:sp>
        <p:nvSpPr>
          <p:cNvPr id="1196" name="Google Shape;1196;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By the end of today’s class you will be able to:</a:t>
            </a:r>
            <a:endParaRPr b="1"/>
          </a:p>
          <a:p>
            <a:pPr indent="0" lvl="0" marL="0" rtl="0" algn="l">
              <a:spcBef>
                <a:spcPts val="1600"/>
              </a:spcBef>
              <a:spcAft>
                <a:spcPts val="1600"/>
              </a:spcAft>
              <a:buNone/>
            </a:pPr>
            <a:r>
              <a:t/>
            </a:r>
            <a:endParaRPr/>
          </a:p>
        </p:txBody>
      </p:sp>
      <p:sp>
        <p:nvSpPr>
          <p:cNvPr id="1197" name="Google Shape;1197;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8" name="Google Shape;119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199" name="Google Shape;1199;p80"/>
          <p:cNvSpPr txBox="1"/>
          <p:nvPr>
            <p:ph idx="3" type="subTitle"/>
          </p:nvPr>
        </p:nvSpPr>
        <p:spPr>
          <a:xfrm>
            <a:off x="0" y="150152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Merge DataFrames together whilst understanding the differences between inner, outer, left, and right merges. </a:t>
            </a:r>
            <a:endParaRPr>
              <a:solidFill>
                <a:schemeClr val="dk1"/>
              </a:solidFill>
            </a:endParaRPr>
          </a:p>
          <a:p>
            <a:pPr indent="0" lvl="0" marL="0" rtl="0" algn="l">
              <a:spcBef>
                <a:spcPts val="1600"/>
              </a:spcBef>
              <a:spcAft>
                <a:spcPts val="1600"/>
              </a:spcAft>
              <a:buNone/>
            </a:pPr>
            <a:r>
              <a:t/>
            </a:r>
            <a:endParaRPr/>
          </a:p>
        </p:txBody>
      </p:sp>
      <p:sp>
        <p:nvSpPr>
          <p:cNvPr id="1200" name="Google Shape;1200;p80"/>
          <p:cNvSpPr txBox="1"/>
          <p:nvPr>
            <p:ph idx="4" type="subTitle"/>
          </p:nvPr>
        </p:nvSpPr>
        <p:spPr>
          <a:xfrm>
            <a:off x="-12300" y="23398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Clr>
                <a:schemeClr val="dk1"/>
              </a:buClr>
              <a:buSzPts val="1100"/>
              <a:buFont typeface="Arial"/>
              <a:buNone/>
            </a:pPr>
            <a:r>
              <a:rPr lang="en">
                <a:solidFill>
                  <a:schemeClr val="dk1"/>
                </a:solidFill>
              </a:rPr>
              <a:t>Slice data using the method and create new values based upon a series of bins. </a:t>
            </a:r>
            <a:endParaRPr/>
          </a:p>
        </p:txBody>
      </p:sp>
      <p:sp>
        <p:nvSpPr>
          <p:cNvPr id="1201" name="Google Shape;1201;p80"/>
          <p:cNvSpPr txBox="1"/>
          <p:nvPr>
            <p:ph idx="5" type="subTitle"/>
          </p:nvPr>
        </p:nvSpPr>
        <p:spPr>
          <a:xfrm>
            <a:off x="-12300" y="320908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Feel more confident in the ability to fix Python/Pandas bugs within Jupyter Notebook. </a:t>
            </a:r>
            <a:endParaRPr/>
          </a:p>
          <a:p>
            <a:pPr indent="0" lvl="0" marL="0" rtl="0" algn="l">
              <a:spcBef>
                <a:spcPts val="1600"/>
              </a:spcBef>
              <a:spcAft>
                <a:spcPts val="1600"/>
              </a:spcAft>
              <a:buNone/>
            </a:pPr>
            <a:r>
              <a:t/>
            </a:r>
            <a:endParaRPr/>
          </a:p>
        </p:txBody>
      </p:sp>
      <p:sp>
        <p:nvSpPr>
          <p:cNvPr id="1202" name="Google Shape;1202;p80"/>
          <p:cNvSpPr txBox="1"/>
          <p:nvPr>
            <p:ph idx="6" type="subTitle"/>
          </p:nvPr>
        </p:nvSpPr>
        <p:spPr>
          <a:xfrm>
            <a:off x="-12300" y="3816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Use Google to explore additional Pandas functionality</a:t>
            </a:r>
            <a:r>
              <a:rPr lang="en">
                <a:solidFill>
                  <a:schemeClr val="dk1"/>
                </a:solidFill>
              </a:rPr>
              <a:t>.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98"/>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Mapping</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p:txBody>
      </p:sp>
      <p:sp>
        <p:nvSpPr>
          <p:cNvPr id="1350" name="Google Shape;1350;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51" name="Google Shape;1351;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2" name="Google Shape;1352;p98"/>
          <p:cNvSpPr txBox="1"/>
          <p:nvPr/>
        </p:nvSpPr>
        <p:spPr>
          <a:xfrm>
            <a:off x="281400" y="730675"/>
            <a:ext cx="8581200" cy="646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EFEFEF"/>
                </a:highlight>
                <a:latin typeface="Consolas"/>
                <a:ea typeface="Consolas"/>
                <a:cs typeface="Consolas"/>
                <a:sym typeface="Consolas"/>
              </a:rPr>
              <a:t>df[&lt;COLUMN&gt;].map(&lt;FORMAT STRING&gt;.format)</a:t>
            </a:r>
            <a:r>
              <a:rPr lang="en" sz="1200">
                <a:solidFill>
                  <a:srgbClr val="24292E"/>
                </a:solidFill>
                <a:highlight>
                  <a:srgbClr val="FFFFFF"/>
                </a:highlight>
                <a:latin typeface="Consolas"/>
                <a:ea typeface="Consolas"/>
                <a:cs typeface="Consolas"/>
                <a:sym typeface="Consolas"/>
              </a:rPr>
              <a:t> </a:t>
            </a:r>
            <a:r>
              <a:rPr lang="en">
                <a:solidFill>
                  <a:srgbClr val="24292E"/>
                </a:solidFill>
                <a:highlight>
                  <a:srgbClr val="FFFFFF"/>
                </a:highlight>
                <a:latin typeface="Roboto"/>
                <a:ea typeface="Roboto"/>
                <a:cs typeface="Roboto"/>
                <a:sym typeface="Roboto"/>
              </a:rPr>
              <a:t>is the method by which users can modify the styling of an entire column.</a:t>
            </a:r>
            <a:endParaRPr>
              <a:solidFill>
                <a:srgbClr val="24292E"/>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Font typeface="Roboto"/>
              <a:buChar char="●"/>
            </a:pPr>
            <a:r>
              <a:rPr lang="en">
                <a:solidFill>
                  <a:srgbClr val="24292E"/>
                </a:solidFill>
                <a:highlight>
                  <a:srgbClr val="FFFFFF"/>
                </a:highlight>
                <a:latin typeface="Roboto"/>
                <a:ea typeface="Roboto"/>
                <a:cs typeface="Roboto"/>
                <a:sym typeface="Roboto"/>
              </a:rPr>
              <a:t>To convert values into a typical dollar format, use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"${:.2f}"</a:t>
            </a:r>
            <a:r>
              <a:rPr lang="en" sz="1200">
                <a:solidFill>
                  <a:srgbClr val="24292E"/>
                </a:solidFill>
                <a:highlight>
                  <a:srgbClr val="FFFFFF"/>
                </a:highlight>
              </a:rPr>
              <a:t>.</a:t>
            </a:r>
            <a:r>
              <a:rPr lang="en">
                <a:solidFill>
                  <a:srgbClr val="24292E"/>
                </a:solidFill>
                <a:highlight>
                  <a:srgbClr val="FFFFFF"/>
                </a:highlight>
                <a:latin typeface="Roboto"/>
                <a:ea typeface="Roboto"/>
                <a:cs typeface="Roboto"/>
                <a:sym typeface="Roboto"/>
              </a:rPr>
              <a:t> This places a dollar sign before the value which has been rounded to two decimal points.</a:t>
            </a:r>
            <a:endParaRPr>
              <a:solidFill>
                <a:srgbClr val="24292E"/>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Font typeface="Roboto"/>
              <a:buChar char="●"/>
            </a:pPr>
            <a:r>
              <a:rPr lang="en">
                <a:solidFill>
                  <a:srgbClr val="24292E"/>
                </a:solidFill>
                <a:highlight>
                  <a:srgbClr val="FFFFFF"/>
                </a:highlight>
                <a:latin typeface="Roboto"/>
                <a:ea typeface="Roboto"/>
                <a:cs typeface="Roboto"/>
                <a:sym typeface="Roboto"/>
              </a:rPr>
              <a:t>Using</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will split a number up so that it uses comma notation.</a:t>
            </a:r>
            <a:endParaRPr/>
          </a:p>
        </p:txBody>
      </p:sp>
      <p:pic>
        <p:nvPicPr>
          <p:cNvPr id="1353" name="Google Shape;1353;p98"/>
          <p:cNvPicPr preferRelativeResize="0"/>
          <p:nvPr/>
        </p:nvPicPr>
        <p:blipFill>
          <a:blip r:embed="rId3">
            <a:alphaModFix/>
          </a:blip>
          <a:stretch>
            <a:fillRect/>
          </a:stretch>
        </p:blipFill>
        <p:spPr>
          <a:xfrm>
            <a:off x="152400" y="2284725"/>
            <a:ext cx="8839201" cy="22425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99"/>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Mapping</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p:txBody>
      </p:sp>
      <p:sp>
        <p:nvSpPr>
          <p:cNvPr id="1359" name="Google Shape;1359;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60" name="Google Shape;1360;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1" name="Google Shape;1361;p99"/>
          <p:cNvSpPr txBox="1"/>
          <p:nvPr/>
        </p:nvSpPr>
        <p:spPr>
          <a:xfrm>
            <a:off x="281400" y="730675"/>
            <a:ext cx="8581200" cy="64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Format mapping only really works once and will return errors if the same code is run multiple times without restarting the kernel. Because of this, formatting is usually applied near the end of an application.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Format mapping also can change the datatype of a column. As such, all calculations should be handled before modifying the formatting.</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sz="1200">
              <a:solidFill>
                <a:srgbClr val="24292E"/>
              </a:solidFill>
              <a:highlight>
                <a:srgbClr val="EFEFEF"/>
              </a:highlight>
              <a:latin typeface="Consolas"/>
              <a:ea typeface="Consolas"/>
              <a:cs typeface="Consolas"/>
              <a:sym typeface="Consolas"/>
            </a:endParaRPr>
          </a:p>
        </p:txBody>
      </p:sp>
      <p:pic>
        <p:nvPicPr>
          <p:cNvPr id="1362" name="Google Shape;1362;p99"/>
          <p:cNvPicPr preferRelativeResize="0"/>
          <p:nvPr/>
        </p:nvPicPr>
        <p:blipFill>
          <a:blip r:embed="rId3">
            <a:alphaModFix/>
          </a:blip>
          <a:stretch>
            <a:fillRect/>
          </a:stretch>
        </p:blipFill>
        <p:spPr>
          <a:xfrm>
            <a:off x="152400" y="2517888"/>
            <a:ext cx="8839200" cy="16786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0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a:t>
            </a:r>
            <a:r>
              <a:rPr lang="en"/>
              <a:t>Minutes</a:t>
            </a:r>
            <a:endParaRPr/>
          </a:p>
        </p:txBody>
      </p:sp>
      <p:sp>
        <p:nvSpPr>
          <p:cNvPr id="1368" name="Google Shape;136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9" name="Google Shape;1369;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70" name="Google Shape;1370;p10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Cleaning Kickstarter</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take a dataset similar to your first homework, clean it up, and format it. </a:t>
            </a:r>
            <a:endParaRPr sz="190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1"/>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376" name="Google Shape;13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Cleaning Kickstarter</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377" name="Google Shape;1377;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378" name="Google Shape;1378;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9" name="Google Shape;1379;p101"/>
          <p:cNvSpPr txBox="1"/>
          <p:nvPr/>
        </p:nvSpPr>
        <p:spPr>
          <a:xfrm>
            <a:off x="815800" y="971625"/>
            <a:ext cx="7868400" cy="53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instructions for this activity are contained within the Jupyter Notebook.</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1380" name="Google Shape;1380;p101"/>
          <p:cNvPicPr preferRelativeResize="0"/>
          <p:nvPr/>
        </p:nvPicPr>
        <p:blipFill>
          <a:blip r:embed="rId3">
            <a:alphaModFix/>
          </a:blip>
          <a:stretch>
            <a:fillRect/>
          </a:stretch>
        </p:blipFill>
        <p:spPr>
          <a:xfrm>
            <a:off x="1435975" y="1412100"/>
            <a:ext cx="4671000" cy="3245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6" name="Google Shape;1386;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103"/>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392" name="Google Shape;1392;p103" title="40 minute Countdown timer (with alarm)">
            <a:hlinkClick r:id="rId4"/>
          </p:cNvPr>
          <p:cNvPicPr preferRelativeResize="0"/>
          <p:nvPr/>
        </p:nvPicPr>
        <p:blipFill>
          <a:blip r:embed="rId5">
            <a:alphaModFix/>
          </a:blip>
          <a:stretch>
            <a:fillRect/>
          </a:stretch>
        </p:blipFill>
        <p:spPr>
          <a:xfrm>
            <a:off x="152400" y="3198048"/>
            <a:ext cx="2345525" cy="1759153"/>
          </a:xfrm>
          <a:prstGeom prst="rect">
            <a:avLst/>
          </a:prstGeom>
          <a:noFill/>
          <a:ln>
            <a:noFill/>
          </a:ln>
        </p:spPr>
      </p:pic>
      <p:sp>
        <p:nvSpPr>
          <p:cNvPr id="1393" name="Google Shape;1393;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9" name="Google Shape;1399;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0" name="Google Shape;1400;p10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Intro to Bugfixing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05"/>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Bugfixing Bonanza</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2600">
              <a:latin typeface="Roboto"/>
              <a:ea typeface="Roboto"/>
              <a:cs typeface="Roboto"/>
              <a:sym typeface="Roboto"/>
            </a:endParaRPr>
          </a:p>
        </p:txBody>
      </p:sp>
      <p:sp>
        <p:nvSpPr>
          <p:cNvPr id="1406" name="Google Shape;1406;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07" name="Google Shape;1407;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8" name="Google Shape;1408;p105"/>
          <p:cNvSpPr txBox="1"/>
          <p:nvPr/>
        </p:nvSpPr>
        <p:spPr>
          <a:xfrm>
            <a:off x="281400" y="730675"/>
            <a:ext cx="8581200" cy="64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chemeClr val="lt1"/>
                </a:highlight>
                <a:latin typeface="Roboto"/>
                <a:ea typeface="Roboto"/>
                <a:cs typeface="Roboto"/>
                <a:sym typeface="Roboto"/>
              </a:rPr>
              <a:t>Note that an error is being returned as the application attempts to collect the average value within the "Cocoa Percent" column.</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300"/>
              </a:spcBef>
              <a:spcAft>
                <a:spcPts val="0"/>
              </a:spcAft>
              <a:buNone/>
            </a:pPr>
            <a:r>
              <a:t/>
            </a:r>
            <a:endParaRPr sz="1200">
              <a:solidFill>
                <a:srgbClr val="24292E"/>
              </a:solidFill>
              <a:highlight>
                <a:srgbClr val="EFEFEF"/>
              </a:highlight>
              <a:latin typeface="Consolas"/>
              <a:ea typeface="Consolas"/>
              <a:cs typeface="Consolas"/>
              <a:sym typeface="Consolas"/>
            </a:endParaRPr>
          </a:p>
        </p:txBody>
      </p:sp>
      <p:pic>
        <p:nvPicPr>
          <p:cNvPr id="1409" name="Google Shape;1409;p105"/>
          <p:cNvPicPr preferRelativeResize="0"/>
          <p:nvPr/>
        </p:nvPicPr>
        <p:blipFill>
          <a:blip r:embed="rId3">
            <a:alphaModFix/>
          </a:blip>
          <a:stretch>
            <a:fillRect/>
          </a:stretch>
        </p:blipFill>
        <p:spPr>
          <a:xfrm>
            <a:off x="672975" y="1609050"/>
            <a:ext cx="7378153" cy="304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06"/>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The First Step: Keep Calm</a:t>
            </a:r>
            <a:endParaRPr sz="1200">
              <a:solidFill>
                <a:schemeClr val="dk1"/>
              </a:solidFill>
              <a:highlight>
                <a:srgbClr val="FFFFFF"/>
              </a:highlight>
            </a:endParaRPr>
          </a:p>
        </p:txBody>
      </p:sp>
      <p:sp>
        <p:nvSpPr>
          <p:cNvPr id="1415" name="Google Shape;1415;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Bugfixing Bonanza</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16" name="Google Shape;1416;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17" name="Google Shape;141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8" name="Google Shape;1418;p106"/>
          <p:cNvSpPr txBox="1"/>
          <p:nvPr/>
        </p:nvSpPr>
        <p:spPr>
          <a:xfrm>
            <a:off x="637800" y="981225"/>
            <a:ext cx="7868400" cy="533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24292E"/>
              </a:buClr>
              <a:buSzPts val="1600"/>
              <a:buFont typeface="Roboto"/>
              <a:buChar char="●"/>
            </a:pPr>
            <a:r>
              <a:rPr lang="en">
                <a:solidFill>
                  <a:srgbClr val="24292E"/>
                </a:solidFill>
                <a:highlight>
                  <a:srgbClr val="FFFFFF"/>
                </a:highlight>
                <a:latin typeface="Roboto"/>
                <a:ea typeface="Roboto"/>
                <a:cs typeface="Roboto"/>
                <a:sym typeface="Roboto"/>
              </a:rPr>
              <a:t>Bugs happen all the time and they are rarely the end of the world. In fact, most bugs that programmers run across are simple enough to solve so long as they know how and where to look for the solution.</a:t>
            </a:r>
            <a:endParaRPr sz="1600">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07"/>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The Second Step: Figure out what the bug is and where it is located</a:t>
            </a:r>
            <a:endParaRPr sz="1200">
              <a:solidFill>
                <a:schemeClr val="dk1"/>
              </a:solidFill>
              <a:highlight>
                <a:srgbClr val="FFFFFF"/>
              </a:highlight>
            </a:endParaRPr>
          </a:p>
        </p:txBody>
      </p:sp>
      <p:sp>
        <p:nvSpPr>
          <p:cNvPr id="1424" name="Google Shape;1424;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Bugfixing Bonanza</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25" name="Google Shape;1425;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26" name="Google Shape;1426;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7" name="Google Shape;1427;p107"/>
          <p:cNvSpPr txBox="1"/>
          <p:nvPr/>
        </p:nvSpPr>
        <p:spPr>
          <a:xfrm>
            <a:off x="627125" y="1194000"/>
            <a:ext cx="8409600" cy="196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In J</a:t>
            </a:r>
            <a:r>
              <a:rPr lang="en">
                <a:solidFill>
                  <a:srgbClr val="24292E"/>
                </a:solidFill>
                <a:highlight>
                  <a:srgbClr val="FFFFFF"/>
                </a:highlight>
                <a:latin typeface="Roboto"/>
                <a:ea typeface="Roboto"/>
                <a:cs typeface="Roboto"/>
                <a:sym typeface="Roboto"/>
              </a:rPr>
              <a:t>upyter Notebook is quite easy to find the erroneous block of code since the error will always be returned in the space beneath the erroneous cell.</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Unfortunately Pandas is not known for returning clearly understandable error text. In fact, it often returns large blocks of text that is complex and confusing to those who do not know the library's underlying code. Looking for the line following </a:t>
            </a:r>
            <a:r>
              <a:rPr lang="en" sz="1200">
                <a:solidFill>
                  <a:srgbClr val="24292E"/>
                </a:solidFill>
                <a:highlight>
                  <a:srgbClr val="EFEFEF"/>
                </a:highlight>
                <a:latin typeface="Consolas"/>
                <a:ea typeface="Consolas"/>
                <a:cs typeface="Consolas"/>
                <a:sym typeface="Consolas"/>
              </a:rPr>
              <a:t>KeyError:</a:t>
            </a:r>
            <a:r>
              <a:rPr lang="en">
                <a:solidFill>
                  <a:srgbClr val="24292E"/>
                </a:solidFill>
                <a:highlight>
                  <a:srgbClr val="FFFFFF"/>
                </a:highlight>
                <a:latin typeface="Roboto"/>
                <a:ea typeface="Roboto"/>
                <a:cs typeface="Roboto"/>
                <a:sym typeface="Roboto"/>
              </a:rPr>
              <a:t> is generally a good starting point.</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For example, the text following </a:t>
            </a:r>
            <a:r>
              <a:rPr lang="en" sz="1200">
                <a:solidFill>
                  <a:srgbClr val="24292E"/>
                </a:solidFill>
                <a:highlight>
                  <a:srgbClr val="EFEFEF"/>
                </a:highlight>
                <a:latin typeface="Consolas"/>
                <a:ea typeface="Consolas"/>
                <a:cs typeface="Consolas"/>
                <a:sym typeface="Consolas"/>
              </a:rPr>
              <a:t>TypeError:</a:t>
            </a:r>
            <a:r>
              <a:rPr lang="en">
                <a:solidFill>
                  <a:srgbClr val="24292E"/>
                </a:solidFill>
                <a:highlight>
                  <a:srgbClr val="FFFFFF"/>
                </a:highlight>
                <a:latin typeface="Roboto"/>
                <a:ea typeface="Roboto"/>
                <a:cs typeface="Roboto"/>
                <a:sym typeface="Roboto"/>
              </a:rPr>
              <a:t> within the current code lets the programmer know that Pandas cannot convert the string values in the "Cocoa Percent" column to floats.</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1428" name="Google Shape;1428;p107"/>
          <p:cNvPicPr preferRelativeResize="0"/>
          <p:nvPr/>
        </p:nvPicPr>
        <p:blipFill>
          <a:blip r:embed="rId3">
            <a:alphaModFix/>
          </a:blip>
          <a:stretch>
            <a:fillRect/>
          </a:stretch>
        </p:blipFill>
        <p:spPr>
          <a:xfrm>
            <a:off x="1148650" y="3176050"/>
            <a:ext cx="3638550" cy="314325"/>
          </a:xfrm>
          <a:prstGeom prst="rect">
            <a:avLst/>
          </a:prstGeom>
          <a:noFill/>
          <a:ln>
            <a:noFill/>
          </a:ln>
        </p:spPr>
      </p:pic>
      <p:sp>
        <p:nvSpPr>
          <p:cNvPr id="1429" name="Google Shape;1429;p107"/>
          <p:cNvSpPr txBox="1"/>
          <p:nvPr/>
        </p:nvSpPr>
        <p:spPr>
          <a:xfrm>
            <a:off x="582475" y="3559813"/>
            <a:ext cx="8287200" cy="100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If the error text is not entirely clear, it is oftentimes helpful to print out variables/columns to the console in order to uncover where the bug is. For example, printing out the "Cocoa Percent" series lets the programmer know that the </a:t>
            </a:r>
            <a:r>
              <a:rPr lang="en" sz="1200">
                <a:solidFill>
                  <a:srgbClr val="24292E"/>
                </a:solidFill>
                <a:highlight>
                  <a:srgbClr val="EFEFEF"/>
                </a:highlight>
                <a:latin typeface="Consolas"/>
                <a:ea typeface="Consolas"/>
                <a:cs typeface="Consolas"/>
                <a:sym typeface="Consolas"/>
              </a:rPr>
              <a:t>dtype</a:t>
            </a:r>
            <a:r>
              <a:rPr lang="en">
                <a:solidFill>
                  <a:srgbClr val="24292E"/>
                </a:solidFill>
                <a:highlight>
                  <a:srgbClr val="FFFFFF"/>
                </a:highlight>
                <a:latin typeface="Roboto"/>
                <a:ea typeface="Roboto"/>
                <a:cs typeface="Roboto"/>
                <a:sym typeface="Roboto"/>
              </a:rPr>
              <a:t> of this series is an object and not a float.</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8" name="Google Shape;1208;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09" name="Google Shape;1209;p8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Merging DataFrames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8"/>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The Third Step: To look up the error online and source for solutions</a:t>
            </a:r>
            <a:endParaRPr sz="1200">
              <a:solidFill>
                <a:schemeClr val="dk1"/>
              </a:solidFill>
              <a:highlight>
                <a:srgbClr val="FFFFFF"/>
              </a:highlight>
            </a:endParaRPr>
          </a:p>
        </p:txBody>
      </p:sp>
      <p:sp>
        <p:nvSpPr>
          <p:cNvPr id="1435" name="Google Shape;143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Bugfixing Bonanza</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36" name="Google Shape;1436;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37" name="Google Shape;143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108"/>
          <p:cNvSpPr txBox="1"/>
          <p:nvPr/>
        </p:nvSpPr>
        <p:spPr>
          <a:xfrm>
            <a:off x="637800" y="1057650"/>
            <a:ext cx="8313000" cy="53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key part to this step is coming up with an accurate way to describe the bug. This may take multiple tries and is a skill that will develop over time.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Google is the programmer's best friend as typing in a description of the bug being faced will often bring up links to some possible solutions. If not, simply change the search up a little bit until a solution is discovered.</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p:txBody>
      </p:sp>
      <p:pic>
        <p:nvPicPr>
          <p:cNvPr id="1439" name="Google Shape;1439;p108"/>
          <p:cNvPicPr preferRelativeResize="0"/>
          <p:nvPr/>
        </p:nvPicPr>
        <p:blipFill>
          <a:blip r:embed="rId3">
            <a:alphaModFix/>
          </a:blip>
          <a:stretch>
            <a:fillRect/>
          </a:stretch>
        </p:blipFill>
        <p:spPr>
          <a:xfrm>
            <a:off x="1142625" y="2415649"/>
            <a:ext cx="6709371" cy="533700"/>
          </a:xfrm>
          <a:prstGeom prst="rect">
            <a:avLst/>
          </a:prstGeom>
          <a:noFill/>
          <a:ln>
            <a:noFill/>
          </a:ln>
        </p:spPr>
      </p:pic>
      <p:sp>
        <p:nvSpPr>
          <p:cNvPr id="1440" name="Google Shape;1440;p108"/>
          <p:cNvSpPr txBox="1"/>
          <p:nvPr/>
        </p:nvSpPr>
        <p:spPr>
          <a:xfrm>
            <a:off x="637800" y="3127450"/>
            <a:ext cx="8370600" cy="64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This particular problem requires the code to drop the percentages within the "Cocoa Percent" column, so the search should be a bit more specific.</a:t>
            </a:r>
            <a:endParaRPr>
              <a:solidFill>
                <a:srgbClr val="24292E"/>
              </a:solidFill>
              <a:highlight>
                <a:srgbClr val="FFFFFF"/>
              </a:highlight>
              <a:latin typeface="Roboto"/>
              <a:ea typeface="Roboto"/>
              <a:cs typeface="Roboto"/>
              <a:sym typeface="Roboto"/>
            </a:endParaRPr>
          </a:p>
        </p:txBody>
      </p:sp>
      <p:pic>
        <p:nvPicPr>
          <p:cNvPr id="1441" name="Google Shape;1441;p108"/>
          <p:cNvPicPr preferRelativeResize="0"/>
          <p:nvPr/>
        </p:nvPicPr>
        <p:blipFill>
          <a:blip r:embed="rId4">
            <a:alphaModFix/>
          </a:blip>
          <a:stretch>
            <a:fillRect/>
          </a:stretch>
        </p:blipFill>
        <p:spPr>
          <a:xfrm>
            <a:off x="1182325" y="3833201"/>
            <a:ext cx="6709375" cy="4853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0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a:t>
            </a:r>
            <a:r>
              <a:rPr lang="en"/>
              <a:t>5 Minutes</a:t>
            </a:r>
            <a:endParaRPr/>
          </a:p>
        </p:txBody>
      </p:sp>
      <p:sp>
        <p:nvSpPr>
          <p:cNvPr id="1447" name="Google Shape;1447;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8" name="Google Shape;1448;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49" name="Google Shape;1449;p10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Bugfixing Bonanza</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a:t>
            </a:r>
            <a:r>
              <a:rPr lang="en" sz="1900">
                <a:latin typeface="Roboto Light"/>
                <a:ea typeface="Roboto Light"/>
                <a:cs typeface="Roboto Light"/>
                <a:sym typeface="Roboto Light"/>
              </a:rPr>
              <a:t> you will be provided with a Pandas project </a:t>
            </a:r>
            <a:r>
              <a:rPr lang="en" sz="1900">
                <a:latin typeface="Roboto Light"/>
                <a:ea typeface="Roboto Light"/>
                <a:cs typeface="Roboto Light"/>
                <a:sym typeface="Roboto Light"/>
              </a:rPr>
              <a:t>containing</a:t>
            </a:r>
            <a:r>
              <a:rPr lang="en" sz="1900">
                <a:latin typeface="Roboto Light"/>
                <a:ea typeface="Roboto Light"/>
                <a:cs typeface="Roboto Light"/>
                <a:sym typeface="Roboto Light"/>
              </a:rPr>
              <a:t> TONS of bugs inside of it. Your job will be to take the application and fix it up so that it works properly. </a:t>
            </a:r>
            <a:endParaRPr sz="19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10"/>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455" name="Google Shape;1455;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Bugfixing Bonanza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456" name="Google Shape;1456;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57" name="Google Shape;145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8" name="Google Shape;1458;p110"/>
          <p:cNvSpPr txBox="1"/>
          <p:nvPr/>
        </p:nvSpPr>
        <p:spPr>
          <a:xfrm>
            <a:off x="456375" y="967625"/>
            <a:ext cx="7868400" cy="3515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Dig through the Jupyter Notebook provided and attempt to fix as many bugs as possible. There are a lot of them and the bugs get harder to deal with as the code progresses.</a:t>
            </a:r>
            <a:endParaRPr>
              <a:solidFill>
                <a:srgbClr val="24292E"/>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Once you have finished bugfixing, perform some additional analysis on the dataset provided. See what interesting trends are buried deep within these bug logs for the Eclipse IDE. So long as you challenge yourself, bugs will pop up and you will get even more bugfixing practice.</a:t>
            </a:r>
            <a:endParaRPr>
              <a:solidFill>
                <a:srgbClr val="24292E"/>
              </a:solidFill>
              <a:highlight>
                <a:srgbClr val="FFFFFF"/>
              </a:highlight>
              <a:latin typeface="Roboto"/>
              <a:ea typeface="Roboto"/>
              <a:cs typeface="Roboto"/>
              <a:sym typeface="Roboto"/>
            </a:endParaRPr>
          </a:p>
          <a:p>
            <a:pPr indent="0" lvl="0" marL="0" rtl="0" algn="l">
              <a:lnSpc>
                <a:spcPct val="100000"/>
              </a:lnSpc>
              <a:spcBef>
                <a:spcPts val="300"/>
              </a:spcBef>
              <a:spcAft>
                <a:spcPts val="0"/>
              </a:spcAft>
              <a:buNone/>
            </a:pPr>
            <a:r>
              <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30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Hints:</a:t>
            </a:r>
            <a:endParaRPr b="1">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After fixing the bugs in each block of code, be sure to run the cell below for an updated error.</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There are a few new concepts being covered within this Jupyter Notebook. The most complex of these concepts is that of multi-indexing and it is very likely that this is where many will get held up. Do not worry though, multi-indexing is not in the homework and is not required outside of this activity. It is simply an interesting/powerful feature of Pandas.</a:t>
            </a:r>
            <a:endParaRPr>
              <a:solidFill>
                <a:srgbClr val="24292E"/>
              </a:solidFill>
              <a:highlight>
                <a:srgbClr val="FFFFFF"/>
              </a:highlight>
              <a:latin typeface="Roboto"/>
              <a:ea typeface="Roboto"/>
              <a:cs typeface="Roboto"/>
              <a:sym typeface="Roboto"/>
            </a:endParaRPr>
          </a:p>
          <a:p>
            <a:pPr indent="0" lvl="0" marL="0" rtl="0" algn="l">
              <a:lnSpc>
                <a:spcPct val="100000"/>
              </a:lnSpc>
              <a:spcBef>
                <a:spcPts val="300"/>
              </a:spcBef>
              <a:spcAft>
                <a:spcPts val="0"/>
              </a:spcAft>
              <a:buNone/>
            </a:pPr>
            <a:r>
              <a:t/>
            </a:r>
            <a:endParaRPr b="1">
              <a:solidFill>
                <a:srgbClr val="24292E"/>
              </a:solidFill>
              <a:highlight>
                <a:srgbClr val="FFFFFF"/>
              </a:highlight>
              <a:latin typeface="Roboto"/>
              <a:ea typeface="Roboto"/>
              <a:cs typeface="Roboto"/>
              <a:sym typeface="Roboto"/>
            </a:endParaRPr>
          </a:p>
        </p:txBody>
      </p:sp>
      <p:pic>
        <p:nvPicPr>
          <p:cNvPr id="1459" name="Google Shape;1459;p110"/>
          <p:cNvPicPr preferRelativeResize="0"/>
          <p:nvPr/>
        </p:nvPicPr>
        <p:blipFill>
          <a:blip r:embed="rId3">
            <a:alphaModFix/>
          </a:blip>
          <a:stretch>
            <a:fillRect/>
          </a:stretch>
        </p:blipFill>
        <p:spPr>
          <a:xfrm flipH="1" rot="-1304917">
            <a:off x="767498" y="3077224"/>
            <a:ext cx="626577" cy="6265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5" name="Google Shape;1465;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11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71" name="Google Shape;147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473" name="Google Shape;1473;p112"/>
          <p:cNvSpPr txBox="1"/>
          <p:nvPr>
            <p:ph type="title"/>
          </p:nvPr>
        </p:nvSpPr>
        <p:spPr>
          <a:xfrm>
            <a:off x="-12300" y="0"/>
            <a:ext cx="4568400" cy="2064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latin typeface="Consolas"/>
                <a:ea typeface="Consolas"/>
                <a:cs typeface="Consolas"/>
                <a:sym typeface="Consolas"/>
              </a:rPr>
              <a:t>last</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but </a:t>
            </a:r>
            <a:endParaRPr>
              <a:solidFill>
                <a:srgbClr val="00FF00"/>
              </a:solidFill>
              <a:latin typeface="Consolas"/>
              <a:ea typeface="Consolas"/>
              <a:cs typeface="Consolas"/>
              <a:sym typeface="Consolas"/>
            </a:endParaRPr>
          </a:p>
          <a:p>
            <a:pPr indent="0" lvl="0" marL="0" rtl="0" algn="l">
              <a:spcBef>
                <a:spcPts val="0"/>
              </a:spcBef>
              <a:spcAft>
                <a:spcPts val="0"/>
              </a:spcAft>
              <a:buNone/>
            </a:pPr>
            <a:r>
              <a:rPr lang="en">
                <a:solidFill>
                  <a:srgbClr val="00FF00"/>
                </a:solidFill>
                <a:latin typeface="Consolas"/>
                <a:ea typeface="Consolas"/>
                <a:cs typeface="Consolas"/>
                <a:sym typeface="Consolas"/>
              </a:rPr>
              <a:t>not least..</a:t>
            </a:r>
            <a:endParaRPr>
              <a:solidFill>
                <a:srgbClr val="00FF00"/>
              </a:solidFill>
              <a:latin typeface="Consolas"/>
              <a:ea typeface="Consolas"/>
              <a:cs typeface="Consolas"/>
              <a:sym typeface="Consolas"/>
            </a:endParaRPr>
          </a:p>
        </p:txBody>
      </p:sp>
      <p:pic>
        <p:nvPicPr>
          <p:cNvPr id="1474" name="Google Shape;1474;p112"/>
          <p:cNvPicPr preferRelativeResize="0"/>
          <p:nvPr/>
        </p:nvPicPr>
        <p:blipFill>
          <a:blip r:embed="rId4">
            <a:alphaModFix/>
          </a:blip>
          <a:stretch>
            <a:fillRect/>
          </a:stretch>
        </p:blipFill>
        <p:spPr>
          <a:xfrm>
            <a:off x="3861800" y="3028725"/>
            <a:ext cx="3429000" cy="1752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15" name="Google Shape;1215;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Merging DataFrames</a:t>
            </a:r>
            <a:endParaRPr b="1" sz="2600">
              <a:latin typeface="Roboto"/>
              <a:ea typeface="Roboto"/>
              <a:cs typeface="Roboto"/>
              <a:sym typeface="Roboto"/>
            </a:endParaRPr>
          </a:p>
          <a:p>
            <a:pPr indent="0" lvl="0" marL="0" rtl="0" algn="l">
              <a:spcBef>
                <a:spcPts val="0"/>
              </a:spcBef>
              <a:spcAft>
                <a:spcPts val="0"/>
              </a:spcAft>
              <a:buNone/>
            </a:pPr>
            <a:r>
              <a:t/>
            </a:r>
            <a:endParaRPr/>
          </a:p>
        </p:txBody>
      </p:sp>
      <p:sp>
        <p:nvSpPr>
          <p:cNvPr id="1216" name="Google Shape;1216;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b="1" lang="en"/>
              <a:t>    </a:t>
            </a:r>
            <a:r>
              <a:rPr b="1" lang="en"/>
              <a:t>What’s Merging?</a:t>
            </a:r>
            <a:endParaRPr b="1"/>
          </a:p>
        </p:txBody>
      </p:sp>
      <p:sp>
        <p:nvSpPr>
          <p:cNvPr id="1217" name="Google Shape;1217;p82"/>
          <p:cNvSpPr txBox="1"/>
          <p:nvPr>
            <p:ph idx="3" type="body"/>
          </p:nvPr>
        </p:nvSpPr>
        <p:spPr>
          <a:xfrm>
            <a:off x="145350" y="1235875"/>
            <a:ext cx="9144000" cy="36222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300"/>
              </a:spcBef>
              <a:spcAft>
                <a:spcPts val="0"/>
              </a:spcAft>
              <a:buClr>
                <a:srgbClr val="24292E"/>
              </a:buClr>
              <a:buSzPts val="1600"/>
              <a:buChar char="●"/>
            </a:pPr>
            <a:r>
              <a:rPr lang="en" sz="1600">
                <a:solidFill>
                  <a:srgbClr val="24292E"/>
                </a:solidFill>
                <a:highlight>
                  <a:schemeClr val="lt1"/>
                </a:highlight>
              </a:rPr>
              <a:t>Sometimes an analyst will </a:t>
            </a:r>
            <a:r>
              <a:rPr lang="en" sz="1600">
                <a:solidFill>
                  <a:srgbClr val="24292E"/>
                </a:solidFill>
                <a:highlight>
                  <a:schemeClr val="lt1"/>
                </a:highlight>
              </a:rPr>
              <a:t>receive</a:t>
            </a:r>
            <a:r>
              <a:rPr lang="en" sz="1600">
                <a:solidFill>
                  <a:srgbClr val="24292E"/>
                </a:solidFill>
                <a:highlight>
                  <a:schemeClr val="lt1"/>
                </a:highlight>
              </a:rPr>
              <a:t> </a:t>
            </a:r>
            <a:r>
              <a:rPr lang="en" sz="1600">
                <a:solidFill>
                  <a:srgbClr val="24292E"/>
                </a:solidFill>
                <a:highlight>
                  <a:schemeClr val="lt1"/>
                </a:highlight>
              </a:rPr>
              <a:t>data</a:t>
            </a:r>
            <a:r>
              <a:rPr lang="en" sz="1600">
                <a:solidFill>
                  <a:srgbClr val="24292E"/>
                </a:solidFill>
                <a:highlight>
                  <a:schemeClr val="lt1"/>
                </a:highlight>
              </a:rPr>
              <a:t> split across multiple tables and sources</a:t>
            </a:r>
            <a:endParaRPr sz="1600">
              <a:solidFill>
                <a:srgbClr val="24292E"/>
              </a:solidFill>
              <a:highlight>
                <a:schemeClr val="lt1"/>
              </a:highlight>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highlight>
                  <a:schemeClr val="lt1"/>
                </a:highlight>
              </a:rPr>
              <a:t>Working across multiple tables is error-prone and confusing</a:t>
            </a:r>
            <a:endParaRPr sz="1600">
              <a:solidFill>
                <a:srgbClr val="24292E"/>
              </a:solidFill>
              <a:highlight>
                <a:schemeClr val="lt1"/>
              </a:highlight>
            </a:endParaRPr>
          </a:p>
          <a:p>
            <a:pPr indent="-330200" lvl="0" marL="457200" rtl="0" algn="l">
              <a:lnSpc>
                <a:spcPct val="150000"/>
              </a:lnSpc>
              <a:spcBef>
                <a:spcPts val="0"/>
              </a:spcBef>
              <a:spcAft>
                <a:spcPts val="0"/>
              </a:spcAft>
              <a:buClr>
                <a:srgbClr val="24292E"/>
              </a:buClr>
              <a:buSzPts val="1600"/>
              <a:buChar char="●"/>
            </a:pPr>
            <a:r>
              <a:rPr b="1" lang="en" sz="1600">
                <a:solidFill>
                  <a:srgbClr val="24292E"/>
                </a:solidFill>
                <a:highlight>
                  <a:schemeClr val="lt1"/>
                </a:highlight>
              </a:rPr>
              <a:t>Merging</a:t>
            </a:r>
            <a:r>
              <a:rPr lang="en" sz="1600">
                <a:solidFill>
                  <a:srgbClr val="24292E"/>
                </a:solidFill>
                <a:highlight>
                  <a:schemeClr val="lt1"/>
                </a:highlight>
              </a:rPr>
              <a:t> is the process of combining two tables based on shared data.</a:t>
            </a:r>
            <a:endParaRPr sz="1600">
              <a:solidFill>
                <a:srgbClr val="24292E"/>
              </a:solidFill>
              <a:highlight>
                <a:schemeClr val="lt1"/>
              </a:highlight>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highlight>
                  <a:schemeClr val="lt1"/>
                </a:highlight>
              </a:rPr>
              <a:t>Shared data can be an identical column in both tables, or a shared index.</a:t>
            </a:r>
            <a:endParaRPr sz="1600">
              <a:solidFill>
                <a:srgbClr val="24292E"/>
              </a:solidFill>
              <a:highlight>
                <a:schemeClr val="lt1"/>
              </a:highlight>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highlight>
                  <a:schemeClr val="lt1"/>
                </a:highlight>
              </a:rPr>
              <a:t>In Pandas, we can merge separate DataFrames using the </a:t>
            </a:r>
            <a:r>
              <a:rPr lang="en" sz="1400">
                <a:solidFill>
                  <a:srgbClr val="404040"/>
                </a:solidFill>
                <a:highlight>
                  <a:schemeClr val="lt2"/>
                </a:highlight>
                <a:latin typeface="Consolas"/>
                <a:ea typeface="Consolas"/>
                <a:cs typeface="Consolas"/>
                <a:sym typeface="Consolas"/>
              </a:rPr>
              <a:t>pd.merge()</a:t>
            </a:r>
            <a:r>
              <a:rPr lang="en" sz="1600">
                <a:solidFill>
                  <a:srgbClr val="24292E"/>
                </a:solidFill>
                <a:highlight>
                  <a:schemeClr val="lt1"/>
                </a:highlight>
              </a:rPr>
              <a:t> method.</a:t>
            </a:r>
            <a:endParaRPr>
              <a:solidFill>
                <a:srgbClr val="24292E"/>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83"/>
          <p:cNvSpPr txBox="1"/>
          <p:nvPr>
            <p:ph idx="3" type="body"/>
          </p:nvPr>
        </p:nvSpPr>
        <p:spPr>
          <a:xfrm>
            <a:off x="216900" y="722650"/>
            <a:ext cx="8927100" cy="363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Inner Join  </a:t>
            </a:r>
            <a:endParaRPr b="1"/>
          </a:p>
          <a:p>
            <a:pPr indent="0" lvl="0" marL="0" rtl="0" algn="l">
              <a:spcBef>
                <a:spcPts val="1600"/>
              </a:spcBef>
              <a:spcAft>
                <a:spcPts val="0"/>
              </a:spcAft>
              <a:buClr>
                <a:schemeClr val="dk1"/>
              </a:buClr>
              <a:buSzPts val="1100"/>
              <a:buFont typeface="Arial"/>
              <a:buNone/>
            </a:pPr>
            <a:r>
              <a:rPr b="1" lang="en"/>
              <a:t> </a:t>
            </a:r>
            <a:endParaRPr b="1"/>
          </a:p>
          <a:p>
            <a:pPr indent="0" lvl="0" marL="0" rtl="0" algn="l">
              <a:spcBef>
                <a:spcPts val="1600"/>
              </a:spcBef>
              <a:spcAft>
                <a:spcPts val="1600"/>
              </a:spcAft>
              <a:buClr>
                <a:schemeClr val="dk1"/>
              </a:buClr>
              <a:buSzPts val="1100"/>
              <a:buFont typeface="Arial"/>
              <a:buNone/>
            </a:pPr>
            <a:r>
              <a:t/>
            </a:r>
            <a:endParaRPr b="1"/>
          </a:p>
        </p:txBody>
      </p:sp>
      <p:sp>
        <p:nvSpPr>
          <p:cNvPr id="1223" name="Google Shape;122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Merging DataFrames</a:t>
            </a:r>
            <a:endParaRPr b="1"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24" name="Google Shape;122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25" name="Google Shape;122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6" name="Google Shape;1226;p83"/>
          <p:cNvSpPr txBox="1"/>
          <p:nvPr/>
        </p:nvSpPr>
        <p:spPr>
          <a:xfrm>
            <a:off x="464500" y="722650"/>
            <a:ext cx="8079000" cy="1169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404040"/>
              </a:solidFill>
              <a:highlight>
                <a:schemeClr val="lt2"/>
              </a:highlight>
              <a:latin typeface="Roboto"/>
              <a:ea typeface="Roboto"/>
              <a:cs typeface="Roboto"/>
              <a:sym typeface="Roboto"/>
            </a:endParaRPr>
          </a:p>
          <a:p>
            <a:pPr indent="-317500" lvl="0" marL="457200" rtl="0" algn="l">
              <a:lnSpc>
                <a:spcPct val="115000"/>
              </a:lnSpc>
              <a:spcBef>
                <a:spcPts val="30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Inner joins are the default means through which DataFrames are combined using the </a:t>
            </a:r>
            <a:r>
              <a:rPr lang="en" sz="1200">
                <a:solidFill>
                  <a:srgbClr val="404040"/>
                </a:solidFill>
                <a:highlight>
                  <a:schemeClr val="lt2"/>
                </a:highlight>
                <a:latin typeface="Consolas"/>
                <a:ea typeface="Consolas"/>
                <a:cs typeface="Consolas"/>
                <a:sym typeface="Consolas"/>
              </a:rPr>
              <a:t>pd.merge()</a:t>
            </a:r>
            <a:r>
              <a:rPr lang="en">
                <a:solidFill>
                  <a:srgbClr val="24292E"/>
                </a:solidFill>
                <a:highlight>
                  <a:srgbClr val="FFFFFF"/>
                </a:highlight>
                <a:latin typeface="Roboto"/>
                <a:ea typeface="Roboto"/>
                <a:cs typeface="Roboto"/>
                <a:sym typeface="Roboto"/>
              </a:rPr>
              <a:t> method and will only return data whose values match. Rows that do not include matching data will be dropped from the combined DataFrame.</a:t>
            </a:r>
            <a:endParaRPr>
              <a:solidFill>
                <a:srgbClr val="24292E"/>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a:p>
            <a:pPr indent="0" lvl="0" marL="45720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a:p>
            <a:pPr indent="0" lvl="0" marL="45720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a:p>
            <a:pPr indent="0" lvl="0" marL="457200" rtl="0" algn="l">
              <a:lnSpc>
                <a:spcPct val="115000"/>
              </a:lnSpc>
              <a:spcBef>
                <a:spcPts val="0"/>
              </a:spcBef>
              <a:spcAft>
                <a:spcPts val="0"/>
              </a:spcAft>
              <a:buNone/>
            </a:pPr>
            <a:r>
              <a:t/>
            </a:r>
            <a:endParaRPr sz="1200">
              <a:solidFill>
                <a:srgbClr val="404040"/>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227" name="Google Shape;1227;p83"/>
          <p:cNvPicPr preferRelativeResize="0"/>
          <p:nvPr/>
        </p:nvPicPr>
        <p:blipFill>
          <a:blip r:embed="rId3">
            <a:alphaModFix/>
          </a:blip>
          <a:stretch>
            <a:fillRect/>
          </a:stretch>
        </p:blipFill>
        <p:spPr>
          <a:xfrm>
            <a:off x="317550" y="1944500"/>
            <a:ext cx="7516244" cy="291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4"/>
          <p:cNvSpPr txBox="1"/>
          <p:nvPr>
            <p:ph idx="3" type="body"/>
          </p:nvPr>
        </p:nvSpPr>
        <p:spPr>
          <a:xfrm>
            <a:off x="216900" y="722650"/>
            <a:ext cx="8927100" cy="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Outer</a:t>
            </a:r>
            <a:r>
              <a:rPr b="1" lang="en"/>
              <a:t> Join</a:t>
            </a:r>
            <a:endParaRPr b="1"/>
          </a:p>
          <a:p>
            <a:pPr indent="0" lvl="0" marL="0" rtl="0" algn="l">
              <a:spcBef>
                <a:spcPts val="1600"/>
              </a:spcBef>
              <a:spcAft>
                <a:spcPts val="1600"/>
              </a:spcAft>
              <a:buClr>
                <a:schemeClr val="dk1"/>
              </a:buClr>
              <a:buSzPts val="1100"/>
              <a:buFont typeface="Arial"/>
              <a:buNone/>
            </a:pPr>
            <a:r>
              <a:t/>
            </a:r>
            <a:endParaRPr b="1"/>
          </a:p>
        </p:txBody>
      </p:sp>
      <p:sp>
        <p:nvSpPr>
          <p:cNvPr id="1233" name="Google Shape;1233;p84"/>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Merging DataFrames					</a:t>
            </a:r>
            <a:endParaRPr b="1" sz="2600">
              <a:latin typeface="Roboto"/>
              <a:ea typeface="Roboto"/>
              <a:cs typeface="Roboto"/>
              <a:sym typeface="Roboto"/>
            </a:endParaRPr>
          </a:p>
        </p:txBody>
      </p:sp>
      <p:sp>
        <p:nvSpPr>
          <p:cNvPr id="1234" name="Google Shape;1234;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35" name="Google Shape;123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6" name="Google Shape;1236;p84"/>
          <p:cNvSpPr txBox="1"/>
          <p:nvPr/>
        </p:nvSpPr>
        <p:spPr>
          <a:xfrm>
            <a:off x="450575" y="815425"/>
            <a:ext cx="8467800" cy="5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Outer joins will combine the DataFrames regardless of whether any of the rows match and must be declared as a parameter within the </a:t>
            </a:r>
            <a:r>
              <a:rPr lang="en" sz="1200">
                <a:solidFill>
                  <a:srgbClr val="404040"/>
                </a:solidFill>
                <a:highlight>
                  <a:schemeClr val="lt2"/>
                </a:highlight>
                <a:latin typeface="Consolas"/>
                <a:ea typeface="Consolas"/>
                <a:cs typeface="Consolas"/>
                <a:sym typeface="Consolas"/>
              </a:rPr>
              <a:t>pd.merge()</a:t>
            </a:r>
            <a:r>
              <a:rPr lang="en">
                <a:solidFill>
                  <a:srgbClr val="24292E"/>
                </a:solidFill>
                <a:highlight>
                  <a:srgbClr val="FFFFFF"/>
                </a:highlight>
                <a:latin typeface="Roboto"/>
                <a:ea typeface="Roboto"/>
                <a:cs typeface="Roboto"/>
                <a:sym typeface="Roboto"/>
              </a:rPr>
              <a:t> method using the syntax </a:t>
            </a:r>
            <a:r>
              <a:rPr lang="en" sz="1200">
                <a:solidFill>
                  <a:srgbClr val="404040"/>
                </a:solidFill>
                <a:highlight>
                  <a:schemeClr val="lt2"/>
                </a:highlight>
                <a:latin typeface="Consolas"/>
                <a:ea typeface="Consolas"/>
                <a:cs typeface="Consolas"/>
                <a:sym typeface="Consolas"/>
              </a:rPr>
              <a:t>how=’outer’</a:t>
            </a:r>
            <a:r>
              <a:rPr lang="en">
                <a:solidFill>
                  <a:srgbClr val="24292E"/>
                </a:solidFill>
                <a:highlight>
                  <a:srgbClr val="FFFFFF"/>
                </a:highlight>
                <a:latin typeface="Roboto"/>
                <a:ea typeface="Roboto"/>
                <a:cs typeface="Roboto"/>
                <a:sym typeface="Roboto"/>
              </a:rPr>
              <a:t>.</a:t>
            </a:r>
            <a:endParaRPr>
              <a:latin typeface="Roboto"/>
              <a:ea typeface="Roboto"/>
              <a:cs typeface="Roboto"/>
              <a:sym typeface="Roboto"/>
            </a:endParaRPr>
          </a:p>
        </p:txBody>
      </p:sp>
      <p:pic>
        <p:nvPicPr>
          <p:cNvPr id="1237" name="Google Shape;1237;p84"/>
          <p:cNvPicPr preferRelativeResize="0"/>
          <p:nvPr/>
        </p:nvPicPr>
        <p:blipFill>
          <a:blip r:embed="rId3">
            <a:alphaModFix/>
          </a:blip>
          <a:stretch>
            <a:fillRect/>
          </a:stretch>
        </p:blipFill>
        <p:spPr>
          <a:xfrm>
            <a:off x="152400" y="1658000"/>
            <a:ext cx="8839198" cy="27402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85"/>
          <p:cNvSpPr txBox="1"/>
          <p:nvPr>
            <p:ph idx="3" type="body"/>
          </p:nvPr>
        </p:nvSpPr>
        <p:spPr>
          <a:xfrm>
            <a:off x="216900" y="722650"/>
            <a:ext cx="8927100" cy="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Right and Left</a:t>
            </a:r>
            <a:r>
              <a:rPr b="1" lang="en"/>
              <a:t> Joins</a:t>
            </a:r>
            <a:endParaRPr b="1"/>
          </a:p>
          <a:p>
            <a:pPr indent="0" lvl="0" marL="0" rtl="0" algn="l">
              <a:spcBef>
                <a:spcPts val="1600"/>
              </a:spcBef>
              <a:spcAft>
                <a:spcPts val="1600"/>
              </a:spcAft>
              <a:buClr>
                <a:schemeClr val="dk1"/>
              </a:buClr>
              <a:buSzPts val="1100"/>
              <a:buFont typeface="Arial"/>
              <a:buNone/>
            </a:pPr>
            <a:r>
              <a:t/>
            </a:r>
            <a:endParaRPr b="1"/>
          </a:p>
        </p:txBody>
      </p:sp>
      <p:sp>
        <p:nvSpPr>
          <p:cNvPr id="1243" name="Google Shape;1243;p85"/>
          <p:cNvSpPr txBox="1"/>
          <p:nvPr>
            <p:ph type="title"/>
          </p:nvPr>
        </p:nvSpPr>
        <p:spPr>
          <a:xfrm>
            <a:off x="-12300" y="0"/>
            <a:ext cx="9168600" cy="4080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Merging DataFrames					</a:t>
            </a:r>
            <a:endParaRPr b="1" sz="2600">
              <a:latin typeface="Roboto"/>
              <a:ea typeface="Roboto"/>
              <a:cs typeface="Roboto"/>
              <a:sym typeface="Roboto"/>
            </a:endParaRPr>
          </a:p>
        </p:txBody>
      </p:sp>
      <p:sp>
        <p:nvSpPr>
          <p:cNvPr id="1244" name="Google Shape;1244;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45" name="Google Shape;124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85"/>
          <p:cNvSpPr txBox="1"/>
          <p:nvPr/>
        </p:nvSpPr>
        <p:spPr>
          <a:xfrm>
            <a:off x="523200" y="841650"/>
            <a:ext cx="8314500" cy="5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These joins will protect the data contained within one DataFrame like an outer join does whilst also dropping the rows with null data from the other DataFrame.</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pic>
        <p:nvPicPr>
          <p:cNvPr id="1247" name="Google Shape;1247;p85"/>
          <p:cNvPicPr preferRelativeResize="0"/>
          <p:nvPr/>
        </p:nvPicPr>
        <p:blipFill>
          <a:blip r:embed="rId3">
            <a:alphaModFix/>
          </a:blip>
          <a:stretch>
            <a:fillRect/>
          </a:stretch>
        </p:blipFill>
        <p:spPr>
          <a:xfrm>
            <a:off x="679525" y="1565250"/>
            <a:ext cx="5651361" cy="31989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8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253" name="Google Shape;125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4" name="Google Shape;1254;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55" name="Google Shape;1255;p8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rPr>
              <a:t>Activity: </a:t>
            </a:r>
            <a:r>
              <a:rPr b="1" lang="en" sz="2600"/>
              <a:t>Cryptocurrency Merging</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a:t>
            </a:r>
            <a:r>
              <a:rPr lang="en" sz="1900">
                <a:latin typeface="Roboto Light"/>
                <a:ea typeface="Roboto Light"/>
                <a:cs typeface="Roboto Light"/>
                <a:sym typeface="Roboto Light"/>
              </a:rPr>
              <a:t>l merge two datasets on cryptocurrencies, one on Bitcoin and the other on Dash. Once fully merged you will clean it to make it more presentable. </a:t>
            </a:r>
            <a:endParaRPr sz="19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87"/>
          <p:cNvSpPr txBox="1"/>
          <p:nvPr>
            <p:ph idx="3" type="body"/>
          </p:nvPr>
        </p:nvSpPr>
        <p:spPr>
          <a:xfrm>
            <a:off x="229325" y="751800"/>
            <a:ext cx="7816800" cy="4422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Instructions: </a:t>
            </a:r>
            <a:endParaRPr sz="1200">
              <a:solidFill>
                <a:schemeClr val="dk1"/>
              </a:solidFill>
              <a:highlight>
                <a:srgbClr val="FFFFFF"/>
              </a:highlight>
            </a:endParaRPr>
          </a:p>
        </p:txBody>
      </p:sp>
      <p:sp>
        <p:nvSpPr>
          <p:cNvPr id="1261" name="Google Shape;1261;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Activity: Cryptocurrency Merging</a:t>
            </a:r>
            <a:r>
              <a:rPr b="1" lang="en">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a:t>
            </a:r>
            <a:endParaRPr b="1">
              <a:latin typeface="Roboto"/>
              <a:ea typeface="Roboto"/>
              <a:cs typeface="Roboto"/>
              <a:sym typeface="Roboto"/>
            </a:endParaRPr>
          </a:p>
        </p:txBody>
      </p:sp>
      <p:sp>
        <p:nvSpPr>
          <p:cNvPr id="1262" name="Google Shape;1262;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1263" name="Google Shape;126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4" name="Google Shape;1264;p87"/>
          <p:cNvSpPr txBox="1"/>
          <p:nvPr/>
        </p:nvSpPr>
        <p:spPr>
          <a:xfrm>
            <a:off x="786800" y="1194000"/>
            <a:ext cx="7868400" cy="230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Read in both of the CSV files and print out their DataFrames.</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Perform an inner merge that combines both DataFrames on the "Date" column.</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Rename the columns within the newly merged DataFrame so that the headers are more descriptive.</a:t>
            </a:r>
            <a:endParaRPr>
              <a:solidFill>
                <a:srgbClr val="24292E"/>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4292E"/>
              </a:buClr>
              <a:buSzPts val="1200"/>
              <a:buChar char="●"/>
            </a:pPr>
            <a:r>
              <a:rPr lang="en">
                <a:solidFill>
                  <a:srgbClr val="24292E"/>
                </a:solidFill>
                <a:highlight>
                  <a:srgbClr val="FFFFFF"/>
                </a:highlight>
                <a:latin typeface="Roboto"/>
                <a:ea typeface="Roboto"/>
                <a:cs typeface="Roboto"/>
                <a:sym typeface="Roboto"/>
              </a:rPr>
              <a:t>Create a summary table that includes the following information</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Best</a:t>
            </a:r>
            <a:r>
              <a:rPr lang="en" sz="1000">
                <a:solidFill>
                  <a:srgbClr val="24292E"/>
                </a:solidFill>
                <a:highlight>
                  <a:srgbClr val="EFEFE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Bitcoin Open</a:t>
            </a:r>
            <a:r>
              <a:rPr lang="en" sz="1200">
                <a:solidFill>
                  <a:srgbClr val="24292E"/>
                </a:solidFill>
                <a:highlight>
                  <a:srgbClr val="FFFFFF"/>
                </a:highlight>
              </a:rPr>
              <a:t>, </a:t>
            </a:r>
            <a:r>
              <a:rPr lang="en" sz="1200">
                <a:solidFill>
                  <a:srgbClr val="24292E"/>
                </a:solidFill>
                <a:highlight>
                  <a:srgbClr val="FFFFFF"/>
                </a:highlight>
                <a:latin typeface="Consolas"/>
                <a:ea typeface="Consolas"/>
                <a:cs typeface="Consolas"/>
                <a:sym typeface="Consolas"/>
              </a:rPr>
              <a:t>Best </a:t>
            </a:r>
            <a:r>
              <a:rPr lang="en" sz="1200">
                <a:solidFill>
                  <a:srgbClr val="24292E"/>
                </a:solidFill>
                <a:highlight>
                  <a:srgbClr val="EFEFEF"/>
                </a:highlight>
                <a:latin typeface="Consolas"/>
                <a:ea typeface="Consolas"/>
                <a:cs typeface="Consolas"/>
                <a:sym typeface="Consolas"/>
              </a:rPr>
              <a:t>Dash Open</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Best Bitcoin Close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Best Dash Close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Total Bitcoin Volume</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Total Dash Volume</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EFEFEF"/>
                </a:highlight>
                <a:latin typeface="Consolas"/>
                <a:ea typeface="Consolas"/>
                <a:cs typeface="Consolas"/>
                <a:sym typeface="Consolas"/>
              </a:rPr>
              <a:t>Total Bitcoin Volume</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and</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Total Dash Volume</a:t>
            </a:r>
            <a:r>
              <a:rPr lang="en" sz="1200">
                <a:solidFill>
                  <a:srgbClr val="24292E"/>
                </a:solidFill>
                <a:highlight>
                  <a:srgbClr val="FFFFFF"/>
                </a:highlight>
              </a:rPr>
              <a:t> </a:t>
            </a:r>
            <a:r>
              <a:rPr lang="en">
                <a:solidFill>
                  <a:srgbClr val="24292E"/>
                </a:solidFill>
                <a:highlight>
                  <a:srgbClr val="FFFFFF"/>
                </a:highlight>
                <a:latin typeface="Roboto"/>
                <a:ea typeface="Roboto"/>
                <a:cs typeface="Roboto"/>
                <a:sym typeface="Roboto"/>
              </a:rPr>
              <a:t>should be calculated to have units of "millions" and be rounded to two decimal places.</a:t>
            </a:r>
            <a:endParaRPr sz="1600">
              <a:solidFill>
                <a:srgbClr val="24292E"/>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